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7" r:id="rId3"/>
    <p:sldId id="263" r:id="rId4"/>
    <p:sldId id="258" r:id="rId5"/>
    <p:sldId id="264" r:id="rId6"/>
    <p:sldId id="265" r:id="rId7"/>
    <p:sldId id="266" r:id="rId8"/>
    <p:sldId id="267" r:id="rId9"/>
    <p:sldId id="269" r:id="rId10"/>
    <p:sldId id="260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96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580526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Подготовительная к школе группа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46762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5" name="Picture 7" descr="Детский сад комбинированного вида № 205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53596" y="620688"/>
            <a:ext cx="6552728" cy="589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kern="1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Приспособился</a:t>
            </a:r>
            <a:endParaRPr lang="ru-RU" sz="14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Поздней осенью медведь выбрал себе место для берлоги на склоне холма, заросшего частым ельничком. Надрал когтями узкие полоски еловой коры, сложил их в яму на холме и сверху накидал мягкого мху. Подгрыз ёлочки вокруг ямы так, что они образовали над ней шалаш.</a:t>
            </a:r>
            <a:endParaRPr lang="ru-RU" sz="14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Залез туда и заснул спокойно. Но не прошло и месяца, как лайки нашли его берлогу, и он едва успел убежать от охотника.</a:t>
            </a:r>
            <a:endParaRPr lang="ru-RU" sz="14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Пришлось лечь прямо на снегу, на слуху. Но и тут его разыскали охотники, и опять он чуть спасся.</a:t>
            </a:r>
            <a:endParaRPr lang="ru-RU" sz="14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И вот спрятался мишка в третий раз, да так, что никому и в голову не пришло, где его надо искать.</a:t>
            </a:r>
            <a:endParaRPr lang="ru-RU" sz="14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Только весной обнаружилось, что он отлично выспался высоко на дереве. Ствол этого дерева был когда-то сломан бурей. А верхние ветки его росли прямо вверх, в небо. Они образовали вокруг сломанного ствола как бы огромную корзину.</a:t>
            </a:r>
            <a:endParaRPr lang="ru-RU" sz="14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Летом орёл натаскал сюда хворосту и мягкой подстилки, вывел здесь птенцов и улетел. А зимой догадался забраться в это гигантское гнездо потревоженный в своей берлоге медведь. 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8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18257" y="691465"/>
            <a:ext cx="5616624" cy="2748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– Как выглядит берлога медведя? Чем питается медведь зимой? Однажды с нашим мишкой такая история приключилась. Послушайте рассказ В. Бианки «Приспособился».</a:t>
            </a:r>
            <a:endParaRPr lang="ru-RU" sz="14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tabLst>
                <a:tab pos="333375" algn="l"/>
              </a:tabLst>
            </a:pPr>
            <a:r>
              <a:rPr lang="ru-RU" spc="225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Вопросы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ru-RU" sz="14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– Что вы узнали о зимовье медведя?</a:t>
            </a:r>
            <a:endParaRPr lang="ru-RU" sz="14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– Почему нарушался его сон?</a:t>
            </a:r>
            <a:endParaRPr lang="ru-RU" sz="14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– Что произошло бы, если бы не одному медведю, а многим пришлось покинуть свою берлогу?</a:t>
            </a:r>
            <a:endParaRPr lang="ru-RU" sz="1400" dirty="0">
              <a:solidFill>
                <a:schemeClr val="bg1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3564089"/>
            <a:ext cx="4026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/>
                <a:ea typeface="Times New Roman"/>
              </a:rPr>
              <a:t>Итог занятия.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388128"/>
            <a:ext cx="770485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– Что вы узнали об армии? Какие профессии есть в армии? Понравился ли вам рассказ В. Бианки «Приспособился»?</a:t>
            </a:r>
            <a:endParaRPr lang="ru-RU" sz="1400" dirty="0">
              <a:solidFill>
                <a:schemeClr val="bg1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4421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72000"/>
          </a:xfrm>
        </p:spPr>
        <p:txBody>
          <a:bodyPr>
            <a:normAutofit fontScale="85000" lnSpcReduction="20000"/>
          </a:bodyPr>
          <a:lstStyle/>
          <a:p>
            <a:pPr indent="0" algn="just">
              <a:lnSpc>
                <a:spcPct val="105000"/>
              </a:lnSpc>
              <a:spcBef>
                <a:spcPts val="300"/>
              </a:spcBef>
              <a:spcAft>
                <a:spcPts val="600"/>
              </a:spcAft>
              <a:buNone/>
              <a:tabLst>
                <a:tab pos="333375" algn="l"/>
              </a:tabLst>
            </a:pPr>
            <a:r>
              <a:rPr lang="ru-RU" sz="3600" dirty="0">
                <a:latin typeface="Times New Roman"/>
                <a:ea typeface="Times New Roman"/>
                <a:cs typeface="Times New Roman"/>
              </a:rPr>
              <a:t>– Отгадайте загадку:</a:t>
            </a:r>
            <a:endParaRPr lang="ru-RU" sz="2800" dirty="0">
              <a:ea typeface="Times New Roman"/>
              <a:cs typeface="Times New Roman"/>
            </a:endParaRPr>
          </a:p>
          <a:p>
            <a:pPr marL="1752600" indent="0" algn="just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Кто, ребята, на границе</a:t>
            </a:r>
            <a:endParaRPr lang="ru-RU" sz="2800" dirty="0">
              <a:ea typeface="Times New Roman"/>
              <a:cs typeface="Times New Roman"/>
            </a:endParaRPr>
          </a:p>
          <a:p>
            <a:pPr marL="1752600" indent="0" algn="just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Нашу землю стережет,</a:t>
            </a:r>
            <a:endParaRPr lang="ru-RU" sz="2800" dirty="0">
              <a:ea typeface="Times New Roman"/>
              <a:cs typeface="Times New Roman"/>
            </a:endParaRPr>
          </a:p>
          <a:p>
            <a:pPr marL="1752600" indent="0" algn="just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Чтоб работать и учиться</a:t>
            </a:r>
            <a:endParaRPr lang="ru-RU" sz="2800" dirty="0">
              <a:ea typeface="Times New Roman"/>
              <a:cs typeface="Times New Roman"/>
            </a:endParaRPr>
          </a:p>
          <a:p>
            <a:pPr marL="1752600" indent="0" algn="just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Мог спокойно наш народ?</a:t>
            </a:r>
            <a:endParaRPr lang="ru-RU" sz="2800" dirty="0">
              <a:ea typeface="Times New Roman"/>
              <a:cs typeface="Times New Roman"/>
            </a:endParaRPr>
          </a:p>
          <a:p>
            <a:pPr marL="1752600" indent="0" algn="just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На тропе, на берегу</a:t>
            </a:r>
            <a:endParaRPr lang="ru-RU" sz="2800" dirty="0">
              <a:ea typeface="Times New Roman"/>
              <a:cs typeface="Times New Roman"/>
            </a:endParaRPr>
          </a:p>
          <a:p>
            <a:pPr marL="1752600" indent="0" algn="just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Преграждает путь врагу. </a:t>
            </a:r>
            <a:endParaRPr lang="ru-RU" sz="2800" dirty="0">
              <a:ea typeface="Times New Roman"/>
              <a:cs typeface="Times New Roman"/>
            </a:endParaRPr>
          </a:p>
          <a:p>
            <a:pPr marL="1752600" indent="0" algn="just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i="1" dirty="0">
                <a:latin typeface="Times New Roman"/>
                <a:ea typeface="Times New Roman"/>
                <a:cs typeface="Times New Roman"/>
              </a:rPr>
              <a:t>			(Пограничник.)</a:t>
            </a:r>
            <a:endParaRPr lang="ru-RU" sz="2800" dirty="0">
              <a:ea typeface="Times New Roman"/>
              <a:cs typeface="Times New Roman"/>
            </a:endParaRPr>
          </a:p>
          <a:p>
            <a:pPr indent="0" algn="just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sz="3600" dirty="0">
                <a:latin typeface="Times New Roman"/>
                <a:ea typeface="Times New Roman"/>
                <a:cs typeface="Times New Roman"/>
              </a:rPr>
              <a:t>– Сегодня мы узнаем много интересного об армии. Прочитаем рассказ В. Бианки «Приспособился».</a:t>
            </a:r>
            <a:endParaRPr lang="ru-RU" sz="2800" dirty="0">
              <a:ea typeface="Times New Roman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19200"/>
          </a:xfrm>
        </p:spPr>
        <p:txBody>
          <a:bodyPr>
            <a:normAutofit fontScale="90000"/>
          </a:bodyPr>
          <a:lstStyle/>
          <a:p>
            <a:pPr indent="228600" algn="ctr">
              <a:lnSpc>
                <a:spcPct val="105000"/>
              </a:lnSpc>
              <a:spcAft>
                <a:spcPts val="300"/>
              </a:spcAft>
              <a:tabLst>
                <a:tab pos="333375" algn="l"/>
              </a:tabLst>
            </a:pP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/>
                <a:ea typeface="Times New Roman"/>
                <a:cs typeface="Times New Roman"/>
              </a:rPr>
              <a:t>Вводное слово воспитателя.</a:t>
            </a:r>
            <a:r>
              <a:rPr lang="ru-RU" sz="3600" dirty="0">
                <a:solidFill>
                  <a:schemeClr val="bg2">
                    <a:lumMod val="60000"/>
                    <a:lumOff val="40000"/>
                  </a:schemeClr>
                </a:solidFill>
                <a:ea typeface="Times New Roman"/>
                <a:cs typeface="Times New Roman"/>
              </a:rPr>
              <a:t/>
            </a:r>
            <a:br>
              <a:rPr lang="ru-RU" sz="3600" dirty="0">
                <a:solidFill>
                  <a:schemeClr val="bg2">
                    <a:lumMod val="60000"/>
                    <a:lumOff val="40000"/>
                  </a:schemeClr>
                </a:solidFill>
                <a:ea typeface="Times New Roman"/>
                <a:cs typeface="Times New Roman"/>
              </a:rPr>
            </a:br>
            <a:endParaRPr lang="ru-RU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56792"/>
            <a:ext cx="3286125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2837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836712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/>
                <a:ea typeface="Times New Roman"/>
                <a:cs typeface="+mj-cs"/>
              </a:rPr>
              <a:t>Беседа на тему «Наша армия родная».</a:t>
            </a:r>
            <a:endParaRPr lang="ru-RU" sz="1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500" y="1628800"/>
            <a:ext cx="60727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>
                <a:solidFill>
                  <a:srgbClr val="C00000"/>
                </a:solidFill>
                <a:latin typeface="Times New Roman"/>
                <a:ea typeface="Times New Roman"/>
              </a:rPr>
              <a:t>– Как называется праздник, который отмечает наша страна 23 февраля? (</a:t>
            </a:r>
            <a:r>
              <a:rPr lang="ru-RU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День защитника Отечества.</a:t>
            </a:r>
            <a:r>
              <a:rPr lang="ru-RU" sz="2600" b="1" i="1" dirty="0">
                <a:solidFill>
                  <a:srgbClr val="C00000"/>
                </a:solidFill>
                <a:latin typeface="Times New Roman"/>
                <a:ea typeface="Times New Roman"/>
              </a:rPr>
              <a:t>) Как понять слово Отечество? Есть ли близкое по значению слово к слову «Отечество»? (</a:t>
            </a:r>
            <a:r>
              <a:rPr lang="ru-RU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Родина.</a:t>
            </a:r>
            <a:r>
              <a:rPr lang="ru-RU" sz="2600" b="1" i="1" dirty="0">
                <a:solidFill>
                  <a:srgbClr val="C00000"/>
                </a:solidFill>
                <a:latin typeface="Times New Roman"/>
                <a:ea typeface="Times New Roman"/>
              </a:rPr>
              <a:t>) У слова «родина» есть более широкое значение: страна, в которой родился человек. В какой стране вы родились? (</a:t>
            </a:r>
            <a:r>
              <a:rPr lang="ru-RU" sz="2600" b="1" i="1" dirty="0">
                <a:solidFill>
                  <a:srgbClr val="0070C0"/>
                </a:solidFill>
                <a:latin typeface="Times New Roman"/>
                <a:ea typeface="Times New Roman"/>
              </a:rPr>
              <a:t>В России</a:t>
            </a:r>
            <a:r>
              <a:rPr lang="ru-RU" sz="2600" b="1" i="1" dirty="0">
                <a:solidFill>
                  <a:srgbClr val="C00000"/>
                </a:solidFill>
                <a:latin typeface="Times New Roman"/>
                <a:ea typeface="Times New Roman"/>
              </a:rPr>
              <a:t>.) 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91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5946973" cy="4349750"/>
          </a:xfrm>
        </p:spPr>
        <p:txBody>
          <a:bodyPr>
            <a:noAutofit/>
          </a:bodyPr>
          <a:lstStyle/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000" i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Кто защищает нашу Родину на суше? (Сухопутные войска.) Кто защищает нашу Родину на море? (Морской флот.) Кто защищает нашу Родину в воздухе? (Воздушный флот.) Нашу Родину на суше охраняют сухопутные войска, на море – военно-морской флот, а в воздухе – военно-воздушный флот. Какие же бывают военные профессии? Кто служит в ракетных войсках? (Ракетчики.) Кто служит в сухопутных войсках? (Пехотинцы.) Кто охраняет границы нашей Родины на земле? (Пограничники.) Кто служит в танковых войсках? (Танкисты.) Кто охраняет морские границы? (Моряки.) Кто поднимает в воздух самолеты? (Летчики.)  Кто  служит  в  воздушно-десантных войсках? (Десантники.)</a:t>
            </a:r>
            <a:r>
              <a:rPr lang="ru-RU" sz="1600" i="1" dirty="0">
                <a:solidFill>
                  <a:schemeClr val="bg1"/>
                </a:solidFill>
                <a:effectLst/>
                <a:latin typeface="Calibri"/>
                <a:ea typeface="Times New Roman"/>
                <a:cs typeface="Times New Roman"/>
              </a:rPr>
              <a:t/>
            </a:r>
            <a:br>
              <a:rPr lang="ru-RU" sz="1600" i="1" dirty="0">
                <a:solidFill>
                  <a:schemeClr val="bg1"/>
                </a:solidFill>
                <a:effectLst/>
                <a:latin typeface="Calibri"/>
                <a:ea typeface="Times New Roman"/>
                <a:cs typeface="Times New Roman"/>
              </a:rPr>
            </a:b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77" y="0"/>
            <a:ext cx="3089523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02150"/>
            <a:ext cx="2840285" cy="2146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6" y="4485770"/>
            <a:ext cx="3225800" cy="2146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316" y="1954382"/>
            <a:ext cx="2883843" cy="254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78" y="4485770"/>
            <a:ext cx="3019456" cy="23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657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6129893"/>
              </p:ext>
            </p:extLst>
          </p:nvPr>
        </p:nvGraphicFramePr>
        <p:xfrm>
          <a:off x="2000250" y="3099816"/>
          <a:ext cx="5143500" cy="2057376"/>
        </p:xfrm>
        <a:graphic>
          <a:graphicData uri="http://schemas.openxmlformats.org/drawingml/2006/table">
            <a:tbl>
              <a:tblPr/>
              <a:tblGrid>
                <a:gridCol w="2979823"/>
                <a:gridCol w="2163677"/>
              </a:tblGrid>
              <a:tr h="2057376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300"/>
                        </a:spcAft>
                        <a:tabLst>
                          <a:tab pos="3333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          МОРЯК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3333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мачте наш трехцветный флаг,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3333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палубе стоит моряк.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3333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 знает, что моря страны,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3333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Границы океанов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3333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 днем, и ночью быть должны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600"/>
                        </a:spcAft>
                        <a:tabLst>
                          <a:tab pos="3333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 бдительной охраной!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300"/>
                        </a:spcAft>
                        <a:tabLst>
                          <a:tab pos="33337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    ТАНКИСТ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33337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Везде, как будто вездеход,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33337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гусеницах танк пройдет.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33337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Ствол орудийный впереди,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33337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Опасно, враг, не подходи!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33337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Танк прочной защищен броней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33337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 сможет встретить бой!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" y="10732"/>
            <a:ext cx="9136748" cy="684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32656"/>
            <a:ext cx="88569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05000"/>
              </a:lnSpc>
              <a:spcAft>
                <a:spcPts val="600"/>
              </a:spcAft>
              <a:tabLst>
                <a:tab pos="333375" algn="l"/>
              </a:tabLst>
            </a:pPr>
            <a:r>
              <a:rPr lang="ru-RU" sz="2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Послушайте стихи Натальи Ивановой «Военные профессии» и расскажите, какую работу выполняет каждый военный.</a:t>
            </a:r>
            <a:endParaRPr lang="ru-RU" sz="1600" b="1" dirty="0">
              <a:solidFill>
                <a:schemeClr val="bg1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306457"/>
            <a:ext cx="4572000" cy="32147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5000"/>
              </a:lnSpc>
              <a:spcAft>
                <a:spcPts val="30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МОРЯК</a:t>
            </a:r>
            <a:endParaRPr lang="ru-RU" sz="2000" b="1" i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На мачте наш трехцветный флаг,</a:t>
            </a:r>
            <a:endParaRPr lang="ru-RU" sz="2000" b="1" i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На палубе стоит моряк.</a:t>
            </a:r>
            <a:endParaRPr lang="ru-RU" sz="2000" b="1" i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И знает, что моря страны,</a:t>
            </a:r>
            <a:endParaRPr lang="ru-RU" sz="2000" b="1" i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Границы океанов</a:t>
            </a:r>
            <a:endParaRPr lang="ru-RU" sz="2000" b="1" i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И днем, и ночью быть должны</a:t>
            </a:r>
            <a:endParaRPr lang="ru-RU" sz="2000" b="1" i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r>
              <a:rPr lang="ru-RU" sz="2400" b="1" i="1" dirty="0">
                <a:solidFill>
                  <a:schemeClr val="bg1"/>
                </a:solidFill>
                <a:latin typeface="Times New Roman"/>
                <a:ea typeface="Times New Roman"/>
              </a:rPr>
              <a:t>Под бдительной охраной!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3933056"/>
            <a:ext cx="4572000" cy="28269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5000"/>
              </a:lnSpc>
              <a:spcAft>
                <a:spcPts val="300"/>
              </a:spcAft>
              <a:tabLst>
                <a:tab pos="333375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i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ТАНКИСТ</a:t>
            </a:r>
            <a:endParaRPr lang="ru-RU" sz="2000" b="1" i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Везде, как будто вездеход,</a:t>
            </a:r>
            <a:endParaRPr lang="ru-RU" sz="2000" b="1" i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На гусеницах танк пройдет.</a:t>
            </a:r>
            <a:endParaRPr lang="ru-RU" sz="2000" b="1" i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Ствол орудийный впереди,</a:t>
            </a:r>
            <a:endParaRPr lang="ru-RU" sz="2000" b="1" i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Опасно, враг, не подходи!</a:t>
            </a:r>
            <a:endParaRPr lang="ru-RU" sz="2000" b="1" i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Танк прочной защищен броней</a:t>
            </a:r>
            <a:endParaRPr lang="ru-RU" sz="2000" b="1" i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r>
              <a:rPr lang="ru-RU" sz="2400" b="1" i="1" dirty="0">
                <a:solidFill>
                  <a:schemeClr val="bg1"/>
                </a:solidFill>
                <a:latin typeface="Times New Roman"/>
                <a:ea typeface="Times New Roman"/>
              </a:rPr>
              <a:t>И сможет встретить бой!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21183"/>
            <a:ext cx="32258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97572"/>
            <a:ext cx="3563888" cy="283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873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63"/>
            <a:ext cx="91392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2734" y="404301"/>
            <a:ext cx="4248472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Aft>
                <a:spcPts val="300"/>
              </a:spcAft>
              <a:tabLst>
                <a:tab pos="333375" algn="l"/>
              </a:tabLst>
            </a:pPr>
            <a:r>
              <a:rPr lang="ru-RU" sz="2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ВОЕННЫЙ ВРАЧ</a:t>
            </a:r>
            <a:endParaRPr lang="ru-RU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Солдат у вражеских высот</a:t>
            </a:r>
            <a:endParaRPr lang="ru-RU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Был ранен утром рано.</a:t>
            </a:r>
            <a:endParaRPr lang="ru-RU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Отважный военврач спасет,</a:t>
            </a:r>
            <a:endParaRPr lang="ru-RU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Он перевяжет раны!</a:t>
            </a:r>
            <a:endParaRPr lang="ru-RU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Врач извлечет из ран солдата</a:t>
            </a:r>
            <a:endParaRPr lang="ru-RU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Два небольших осколка</a:t>
            </a:r>
            <a:endParaRPr lang="ru-RU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И скажет: «Унывать не надо!</a:t>
            </a:r>
            <a:endParaRPr lang="ru-RU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Times New Roman"/>
                <a:ea typeface="Times New Roman"/>
              </a:rPr>
              <a:t>Живи, братишка, долго!»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3068960"/>
            <a:ext cx="4572000" cy="36025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5000"/>
              </a:lnSpc>
              <a:spcAft>
                <a:spcPts val="300"/>
              </a:spcAft>
              <a:tabLst>
                <a:tab pos="333375" algn="l"/>
              </a:tabLst>
            </a:pPr>
            <a:r>
              <a:rPr lang="ru-RU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ПОДВОДНИК</a:t>
            </a:r>
            <a:endParaRPr lang="ru-RU" sz="20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Вот дивная картина –</a:t>
            </a:r>
            <a:endParaRPr lang="ru-RU" sz="20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Выходит из глубин</a:t>
            </a:r>
            <a:endParaRPr lang="ru-RU" sz="20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Стальная субмарина,</a:t>
            </a:r>
            <a:endParaRPr lang="ru-RU" sz="20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Как будто бы дельфин!</a:t>
            </a:r>
            <a:endParaRPr lang="ru-RU" sz="20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Подводники в ней служат –</a:t>
            </a:r>
            <a:endParaRPr lang="ru-RU" sz="20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Они и там, и тут</a:t>
            </a:r>
            <a:endParaRPr lang="ru-RU" sz="20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Под водной гладью кружат,</a:t>
            </a:r>
            <a:endParaRPr lang="ru-RU" sz="20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Times New Roman"/>
                <a:ea typeface="Times New Roman"/>
              </a:rPr>
              <a:t>Границу берегут!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704" y="476672"/>
            <a:ext cx="388843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0" y="3676003"/>
            <a:ext cx="3690950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751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576334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05000"/>
              </a:lnSpc>
              <a:spcAft>
                <a:spcPts val="300"/>
              </a:spcAft>
              <a:buNone/>
              <a:tabLst>
                <a:tab pos="333375" algn="l"/>
              </a:tabLst>
            </a:pPr>
            <a:r>
              <a:rPr lang="ru-RU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САПЕР</a:t>
            </a:r>
            <a:endParaRPr lang="ru-RU" sz="2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1821180" indent="0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Давно закончилась война,</a:t>
            </a:r>
            <a:endParaRPr lang="ru-RU" sz="2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1821180" indent="0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Но след оставила она –</a:t>
            </a:r>
            <a:endParaRPr lang="ru-RU" sz="2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1821180" indent="0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Бывает, среди грядок</a:t>
            </a:r>
            <a:endParaRPr lang="ru-RU" sz="2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1821180" indent="0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Закопаны снаряды.</a:t>
            </a:r>
            <a:endParaRPr lang="ru-RU" sz="2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1821180" indent="0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И с техникой придет сапер,</a:t>
            </a:r>
            <a:endParaRPr lang="ru-RU" sz="2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1821180" indent="0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Чтоб обезвредить поле.</a:t>
            </a:r>
            <a:endParaRPr lang="ru-RU" sz="2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1821180" indent="0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Не будет взрывов с этих пор,</a:t>
            </a:r>
            <a:endParaRPr lang="ru-RU" sz="2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1821180" indent="0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Беды, и слез, и боли!</a:t>
            </a:r>
            <a:endParaRPr lang="ru-RU" sz="24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0" indent="0" algn="r">
              <a:lnSpc>
                <a:spcPct val="105000"/>
              </a:lnSpc>
              <a:spcAft>
                <a:spcPts val="300"/>
              </a:spcAft>
              <a:buNone/>
              <a:tabLst>
                <a:tab pos="333375" algn="l"/>
              </a:tabLs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ДЕСАНТНИК</a:t>
            </a:r>
            <a:endParaRPr lang="ru-RU" sz="2400" b="1" dirty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  <a:p>
            <a:pPr marL="1821180" indent="0" algn="r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Десантники в минуты</a:t>
            </a:r>
            <a:endParaRPr lang="ru-RU" sz="2400" b="1" dirty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  <a:p>
            <a:pPr marL="1821180" indent="0" algn="r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Спускаются с небес.</a:t>
            </a:r>
            <a:endParaRPr lang="ru-RU" sz="2400" b="1" dirty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  <a:p>
            <a:pPr marL="1821180" indent="0" algn="r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Распутав парашюты,</a:t>
            </a:r>
            <a:endParaRPr lang="ru-RU" sz="2400" b="1" dirty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  <a:p>
            <a:pPr marL="1821180" indent="0" algn="r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Прочешут темный лес,</a:t>
            </a:r>
            <a:endParaRPr lang="ru-RU" sz="2400" b="1" dirty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  <a:p>
            <a:pPr marL="1821180" indent="0" algn="r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Овраги, горы и луга.</a:t>
            </a:r>
            <a:endParaRPr lang="ru-RU" sz="2400" b="1" dirty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  <a:p>
            <a:pPr marL="1821180" indent="0" algn="r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Найдут опасного врага.</a:t>
            </a:r>
            <a:endParaRPr lang="ru-RU" sz="2400" b="1" dirty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45024"/>
            <a:ext cx="3944937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69075"/>
            <a:ext cx="3275856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2" y="18225"/>
            <a:ext cx="229870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502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6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052736"/>
            <a:ext cx="835292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tabLst>
                <a:tab pos="333375" algn="l"/>
              </a:tabLst>
            </a:pPr>
            <a:r>
              <a:rPr lang="ru-RU" sz="28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– Отгадайте загадки:</a:t>
            </a:r>
            <a:endParaRPr lang="ru-RU" sz="2000" b="1" i="1" dirty="0">
              <a:solidFill>
                <a:srgbClr val="C00000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Он в безбрежном океане</a:t>
            </a:r>
            <a:endParaRPr lang="ru-RU" sz="2000" b="1" i="1" dirty="0">
              <a:solidFill>
                <a:srgbClr val="C00000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Туч касается крылом,</a:t>
            </a:r>
            <a:endParaRPr lang="ru-RU" sz="2000" b="1" i="1" dirty="0">
              <a:solidFill>
                <a:srgbClr val="C00000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Развернется – под лучами</a:t>
            </a:r>
            <a:endParaRPr lang="ru-RU" sz="2000" b="1" i="1" dirty="0">
              <a:solidFill>
                <a:srgbClr val="C00000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Отливает серебром. </a:t>
            </a:r>
            <a:endParaRPr lang="ru-RU" sz="2000" b="1" i="1" dirty="0">
              <a:solidFill>
                <a:srgbClr val="C00000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60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			(Самолет.)</a:t>
            </a:r>
            <a:endParaRPr lang="ru-RU" sz="2000" b="1" i="1" dirty="0">
              <a:solidFill>
                <a:srgbClr val="C00000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Ни пера, ни крыла,</a:t>
            </a:r>
            <a:endParaRPr lang="ru-RU" sz="2000" b="1" i="1" dirty="0">
              <a:solidFill>
                <a:srgbClr val="C00000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А быстрее орла.</a:t>
            </a:r>
            <a:endParaRPr lang="ru-RU" sz="2000" b="1" i="1" dirty="0">
              <a:solidFill>
                <a:srgbClr val="C00000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Только выпустит хвост –</a:t>
            </a:r>
            <a:endParaRPr lang="ru-RU" sz="2000" b="1" i="1" dirty="0">
              <a:solidFill>
                <a:srgbClr val="C00000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Понесется до звезд. </a:t>
            </a:r>
            <a:endParaRPr lang="ru-RU" sz="2000" b="1" i="1" dirty="0">
              <a:solidFill>
                <a:srgbClr val="C00000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60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			(Ракета.)</a:t>
            </a:r>
            <a:endParaRPr lang="ru-RU" sz="2000" b="1" i="1" dirty="0">
              <a:solidFill>
                <a:srgbClr val="C00000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Гусеницы есть, а не трактор.</a:t>
            </a:r>
            <a:endParaRPr lang="ru-RU" sz="2000" b="1" i="1" dirty="0">
              <a:solidFill>
                <a:srgbClr val="C00000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Ствол есть, а не дерево. </a:t>
            </a:r>
            <a:endParaRPr lang="ru-RU" sz="2000" b="1" i="1" dirty="0">
              <a:solidFill>
                <a:srgbClr val="C00000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600"/>
              </a:spcAft>
              <a:tabLst>
                <a:tab pos="333375" algn="l"/>
              </a:tabLst>
            </a:pPr>
            <a:r>
              <a:rPr lang="ru-RU" sz="24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			(Танк.)</a:t>
            </a:r>
            <a:endParaRPr lang="ru-RU" sz="2000" b="1" i="1" dirty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5063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9" y="0"/>
            <a:ext cx="91490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692696"/>
            <a:ext cx="626469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05000"/>
              </a:lnSpc>
              <a:spcAft>
                <a:spcPts val="300"/>
              </a:spcAft>
              <a:tabLst>
                <a:tab pos="333375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Знакомство с художественной литературой. Рассказ В. Бианки «Приспособился».</a:t>
            </a:r>
            <a:endParaRPr lang="ru-RU" sz="1400" dirty="0">
              <a:solidFill>
                <a:schemeClr val="bg1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1988840"/>
            <a:ext cx="5904656" cy="2819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05000"/>
              </a:lnSpc>
              <a:spcAft>
                <a:spcPts val="600"/>
              </a:spcAft>
              <a:tabLst>
                <a:tab pos="333375" algn="l"/>
              </a:tabLst>
            </a:pPr>
            <a:r>
              <a:rPr lang="ru-RU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– Послушайте стихотворение.</a:t>
            </a:r>
            <a:endParaRPr lang="ru-RU" sz="16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Замер лес в прозрачной дымке,</a:t>
            </a:r>
            <a:endParaRPr lang="ru-RU" sz="16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На деревьях лишь снежинки.</a:t>
            </a:r>
            <a:endParaRPr lang="ru-RU" sz="16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Стынут ветви у берёз.</a:t>
            </a:r>
            <a:endParaRPr lang="ru-RU" sz="16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Ходит по лесу мороз.</a:t>
            </a:r>
            <a:endParaRPr lang="ru-RU" sz="16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Ну, а мишке всё равно,</a:t>
            </a:r>
            <a:endParaRPr lang="ru-RU" sz="16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Он в берлоге спит давно.</a:t>
            </a:r>
            <a:endParaRPr lang="ru-RU" sz="16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Положил он лапу в рот</a:t>
            </a:r>
            <a:endParaRPr lang="ru-RU" sz="1600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И, как маленький, сосёт.</a:t>
            </a:r>
            <a:endParaRPr lang="ru-RU" sz="1600" dirty="0">
              <a:solidFill>
                <a:schemeClr val="bg1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24132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267</TotalTime>
  <Words>885</Words>
  <Application>Microsoft Office PowerPoint</Application>
  <PresentationFormat>Экран (4:3)</PresentationFormat>
  <Paragraphs>115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Бумажная</vt:lpstr>
      <vt:lpstr>Презентация PowerPoint</vt:lpstr>
      <vt:lpstr>Вводное слово воспитателя. </vt:lpstr>
      <vt:lpstr>Презентация PowerPoint</vt:lpstr>
      <vt:lpstr>Кто защищает нашу Родину на суше? (Сухопутные войска.) Кто защищает нашу Родину на море? (Морской флот.) Кто защищает нашу Родину в воздухе? (Воздушный флот.) Нашу Родину на суше охраняют сухопутные войска, на море – военно-морской флот, а в воздухе – военно-воздушный флот. Какие же бывают военные профессии? Кто служит в ракетных войсках? (Ракетчики.) Кто служит в сухопутных войсках? (Пехотинцы.) Кто охраняет границы нашей Родины на земле? (Пограничники.) Кто служит в танковых войсках? (Танкисты.) Кто охраняет морские границы? (Моряки.) Кто поднимает в воздух самолеты? (Летчики.)  Кто  служит  в  воздушно-десантных войсках? (Десантники.)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НАША АРМИЯ РОДНАЯ. РАССКАЗ В. БИАНКИ «ПРИСПОСОБИЛСЯ»</dc:title>
  <dc:creator>User</dc:creator>
  <cp:lastModifiedBy>User</cp:lastModifiedBy>
  <cp:revision>10</cp:revision>
  <dcterms:created xsi:type="dcterms:W3CDTF">2022-02-09T12:40:55Z</dcterms:created>
  <dcterms:modified xsi:type="dcterms:W3CDTF">2022-02-10T09:28:31Z</dcterms:modified>
</cp:coreProperties>
</file>