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9" r:id="rId3"/>
    <p:sldId id="265" r:id="rId4"/>
    <p:sldId id="266" r:id="rId5"/>
    <p:sldId id="271" r:id="rId6"/>
    <p:sldId id="270" r:id="rId7"/>
    <p:sldId id="268" r:id="rId8"/>
    <p:sldId id="274" r:id="rId9"/>
    <p:sldId id="272" r:id="rId10"/>
    <p:sldId id="258" r:id="rId11"/>
    <p:sldId id="263" r:id="rId12"/>
    <p:sldId id="259" r:id="rId13"/>
    <p:sldId id="264" r:id="rId14"/>
    <p:sldId id="275" r:id="rId15"/>
    <p:sldId id="276"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09.02.2022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09.02.2022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09.02.2022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09.02.2022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09.02.2022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09.02.2022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idx="1"/>
          </p:nvPr>
        </p:nvSpPr>
        <p:spPr/>
        <p:txBody>
          <a:bodyPr/>
          <a:lstStyle/>
          <a:p>
            <a:endParaRPr lang="ru-RU"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47864" y="1340768"/>
            <a:ext cx="4752528" cy="2800767"/>
          </a:xfrm>
          <a:prstGeom prst="rect">
            <a:avLst/>
          </a:prstGeom>
          <a:noFill/>
        </p:spPr>
        <p:txBody>
          <a:bodyPr wrap="square" rtlCol="0">
            <a:spAutoFit/>
          </a:bodyPr>
          <a:lstStyle/>
          <a:p>
            <a:r>
              <a:rPr lang="ru-RU" sz="4400" b="1" dirty="0">
                <a:solidFill>
                  <a:prstClr val="black"/>
                </a:solidFill>
                <a:latin typeface="Times New Roman"/>
                <a:ea typeface="Times New Roman"/>
                <a:cs typeface="Times New Roman"/>
              </a:rPr>
              <a:t>ТЕМА: МОЯ ЛЮБИМАЯ ИГРУШКА. ЗИМА</a:t>
            </a:r>
            <a:endParaRPr lang="ru-RU" dirty="0"/>
          </a:p>
        </p:txBody>
      </p:sp>
      <p:sp>
        <p:nvSpPr>
          <p:cNvPr id="6" name="TextBox 5"/>
          <p:cNvSpPr txBox="1"/>
          <p:nvPr/>
        </p:nvSpPr>
        <p:spPr>
          <a:xfrm>
            <a:off x="6876256" y="5805264"/>
            <a:ext cx="1876253" cy="923330"/>
          </a:xfrm>
          <a:prstGeom prst="rect">
            <a:avLst/>
          </a:prstGeom>
          <a:noFill/>
        </p:spPr>
        <p:txBody>
          <a:bodyPr wrap="square" rtlCol="0">
            <a:spAutoFit/>
          </a:bodyPr>
          <a:lstStyle/>
          <a:p>
            <a:pPr lvl="0" algn="ctr">
              <a:spcBef>
                <a:spcPct val="20000"/>
              </a:spcBef>
            </a:pPr>
            <a:r>
              <a:rPr lang="ru-RU" b="1" i="1" dirty="0">
                <a:solidFill>
                  <a:srgbClr val="C00000"/>
                </a:solidFill>
              </a:rPr>
              <a:t>Подготовительная к школе группа</a:t>
            </a:r>
            <a:endParaRPr lang="ru-RU" b="1" i="1" dirty="0">
              <a:solidFill>
                <a:srgbClr val="C00000"/>
              </a:solidFill>
            </a:endParaRPr>
          </a:p>
        </p:txBody>
      </p:sp>
    </p:spTree>
    <p:extLst>
      <p:ext uri="{BB962C8B-B14F-4D97-AF65-F5344CB8AC3E}">
        <p14:creationId xmlns:p14="http://schemas.microsoft.com/office/powerpoint/2010/main" val="3917221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1599" y="1700808"/>
            <a:ext cx="7200800" cy="4952125"/>
          </a:xfrm>
          <a:prstGeom prst="rect">
            <a:avLst/>
          </a:prstGeom>
          <a:noFill/>
        </p:spPr>
        <p:txBody>
          <a:bodyPr wrap="square" rtlCol="0">
            <a:spAutoFit/>
          </a:bodyPr>
          <a:lstStyle/>
          <a:p>
            <a:pPr indent="228600" algn="just">
              <a:lnSpc>
                <a:spcPct val="105000"/>
              </a:lnSpc>
              <a:spcAft>
                <a:spcPts val="600"/>
              </a:spcAft>
              <a:tabLst>
                <a:tab pos="333375" algn="l"/>
              </a:tabLst>
            </a:pPr>
            <a:r>
              <a:rPr lang="ru-RU" sz="2400" b="1" dirty="0">
                <a:latin typeface="Times New Roman"/>
                <a:ea typeface="Times New Roman"/>
                <a:cs typeface="Times New Roman"/>
              </a:rPr>
              <a:t>– Рассмотримте картину И. Шишкина «Зима». Я предлагаю вам полюбоваться этой картиной под музыку П. И. Чайковского из цикла «Времена года». Подходит ли музыка к этой картине? Какое настроение возникает у вас, когда смотрите на эту картину? </a:t>
            </a:r>
            <a:r>
              <a:rPr lang="ru-RU" sz="2400" b="1" i="1" dirty="0">
                <a:latin typeface="Times New Roman"/>
                <a:ea typeface="Times New Roman"/>
                <a:cs typeface="Times New Roman"/>
              </a:rPr>
              <a:t>(Грусть, печаль.) </a:t>
            </a:r>
            <a:r>
              <a:rPr lang="ru-RU" sz="2400" b="1" dirty="0">
                <a:latin typeface="Times New Roman"/>
                <a:ea typeface="Times New Roman"/>
                <a:cs typeface="Times New Roman"/>
              </a:rPr>
              <a:t>Композитор и художник одинаково грустят. Какими красками передана грусть, тоска в картине? </a:t>
            </a:r>
            <a:r>
              <a:rPr lang="ru-RU" sz="2400" b="1" i="1" dirty="0">
                <a:latin typeface="Times New Roman"/>
                <a:ea typeface="Times New Roman"/>
                <a:cs typeface="Times New Roman"/>
              </a:rPr>
              <a:t>(Серой краской, голубоватой.) </a:t>
            </a:r>
            <a:r>
              <a:rPr lang="ru-RU" sz="2400" b="1" dirty="0">
                <a:latin typeface="Times New Roman"/>
                <a:ea typeface="Times New Roman"/>
                <a:cs typeface="Times New Roman"/>
              </a:rPr>
              <a:t>Кажется, что лес спит.</a:t>
            </a:r>
            <a:endParaRPr lang="ru-RU" b="1" dirty="0">
              <a:ea typeface="Times New Roman"/>
              <a:cs typeface="Times New Roman"/>
            </a:endParaRPr>
          </a:p>
          <a:p>
            <a:pPr marL="2095500" algn="just">
              <a:lnSpc>
                <a:spcPct val="105000"/>
              </a:lnSpc>
              <a:spcAft>
                <a:spcPts val="0"/>
              </a:spcAft>
              <a:tabLst>
                <a:tab pos="333375" algn="l"/>
              </a:tabLst>
            </a:pPr>
            <a:r>
              <a:rPr lang="ru-RU" sz="2000" b="1" dirty="0">
                <a:latin typeface="Times New Roman"/>
                <a:ea typeface="Times New Roman"/>
                <a:cs typeface="Times New Roman"/>
              </a:rPr>
              <a:t>Околдован невидимкой,</a:t>
            </a:r>
            <a:endParaRPr lang="ru-RU" b="1" dirty="0">
              <a:ea typeface="Times New Roman"/>
              <a:cs typeface="Times New Roman"/>
            </a:endParaRPr>
          </a:p>
          <a:p>
            <a:pPr marL="2095500" algn="just">
              <a:lnSpc>
                <a:spcPct val="105000"/>
              </a:lnSpc>
              <a:spcAft>
                <a:spcPts val="0"/>
              </a:spcAft>
              <a:tabLst>
                <a:tab pos="333375" algn="l"/>
              </a:tabLst>
            </a:pPr>
            <a:r>
              <a:rPr lang="ru-RU" sz="2000" b="1" dirty="0">
                <a:latin typeface="Times New Roman"/>
                <a:ea typeface="Times New Roman"/>
                <a:cs typeface="Times New Roman"/>
              </a:rPr>
              <a:t>Дремлет лес под сказку сна.</a:t>
            </a:r>
            <a:endParaRPr lang="ru-RU" b="1" dirty="0">
              <a:ea typeface="Times New Roman"/>
              <a:cs typeface="Times New Roman"/>
            </a:endParaRPr>
          </a:p>
          <a:p>
            <a:pPr marL="2095500" algn="just">
              <a:lnSpc>
                <a:spcPct val="105000"/>
              </a:lnSpc>
              <a:spcAft>
                <a:spcPts val="0"/>
              </a:spcAft>
              <a:tabLst>
                <a:tab pos="333375" algn="l"/>
              </a:tabLst>
            </a:pPr>
            <a:r>
              <a:rPr lang="ru-RU" sz="2000" b="1" dirty="0">
                <a:latin typeface="Times New Roman"/>
                <a:ea typeface="Times New Roman"/>
                <a:cs typeface="Times New Roman"/>
              </a:rPr>
              <a:t>Словно белою косынкой</a:t>
            </a:r>
            <a:endParaRPr lang="ru-RU" b="1" dirty="0">
              <a:ea typeface="Times New Roman"/>
              <a:cs typeface="Times New Roman"/>
            </a:endParaRPr>
          </a:p>
          <a:p>
            <a:pPr marL="2095500" algn="just">
              <a:lnSpc>
                <a:spcPct val="105000"/>
              </a:lnSpc>
              <a:spcAft>
                <a:spcPts val="0"/>
              </a:spcAft>
              <a:tabLst>
                <a:tab pos="333375" algn="l"/>
              </a:tabLst>
            </a:pPr>
            <a:r>
              <a:rPr lang="ru-RU" sz="2000" b="1" dirty="0" err="1">
                <a:latin typeface="Times New Roman"/>
                <a:ea typeface="Times New Roman"/>
                <a:cs typeface="Times New Roman"/>
              </a:rPr>
              <a:t>Подвязалася</a:t>
            </a:r>
            <a:r>
              <a:rPr lang="ru-RU" sz="2000" b="1" dirty="0">
                <a:latin typeface="Times New Roman"/>
                <a:ea typeface="Times New Roman"/>
                <a:cs typeface="Times New Roman"/>
              </a:rPr>
              <a:t> сосна.</a:t>
            </a:r>
            <a:endParaRPr lang="ru-RU" b="1" dirty="0">
              <a:ea typeface="Times New Roman"/>
              <a:cs typeface="Times New Roman"/>
            </a:endParaRPr>
          </a:p>
        </p:txBody>
      </p:sp>
      <p:sp>
        <p:nvSpPr>
          <p:cNvPr id="5" name="TextBox 4"/>
          <p:cNvSpPr txBox="1"/>
          <p:nvPr/>
        </p:nvSpPr>
        <p:spPr>
          <a:xfrm>
            <a:off x="1259632" y="404664"/>
            <a:ext cx="6480720" cy="585866"/>
          </a:xfrm>
          <a:prstGeom prst="rect">
            <a:avLst/>
          </a:prstGeom>
          <a:noFill/>
        </p:spPr>
        <p:txBody>
          <a:bodyPr wrap="square" rtlCol="0">
            <a:spAutoFit/>
          </a:bodyPr>
          <a:lstStyle/>
          <a:p>
            <a:pPr indent="228600" algn="just">
              <a:lnSpc>
                <a:spcPct val="105000"/>
              </a:lnSpc>
              <a:spcBef>
                <a:spcPts val="600"/>
              </a:spcBef>
              <a:spcAft>
                <a:spcPts val="300"/>
              </a:spcAft>
              <a:tabLst>
                <a:tab pos="333375" algn="l"/>
              </a:tabLst>
            </a:pPr>
            <a:r>
              <a:rPr lang="ru-RU" sz="3200" b="1" dirty="0">
                <a:solidFill>
                  <a:schemeClr val="tx1">
                    <a:lumMod val="95000"/>
                    <a:lumOff val="5000"/>
                  </a:schemeClr>
                </a:solidFill>
                <a:latin typeface="Times New Roman"/>
                <a:ea typeface="Times New Roman"/>
                <a:cs typeface="Times New Roman"/>
              </a:rPr>
              <a:t>Рисование на тему «Зима».</a:t>
            </a:r>
            <a:endParaRPr lang="ru-RU" sz="2400" dirty="0">
              <a:solidFill>
                <a:schemeClr val="tx1">
                  <a:lumMod val="95000"/>
                  <a:lumOff val="5000"/>
                </a:schemeClr>
              </a:solidFill>
              <a:ea typeface="Times New Roman"/>
              <a:cs typeface="Times New Roman"/>
            </a:endParaRPr>
          </a:p>
        </p:txBody>
      </p:sp>
    </p:spTree>
    <p:extLst>
      <p:ext uri="{BB962C8B-B14F-4D97-AF65-F5344CB8AC3E}">
        <p14:creationId xmlns:p14="http://schemas.microsoft.com/office/powerpoint/2010/main" val="3602987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32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59632" y="692696"/>
            <a:ext cx="7488832" cy="2350259"/>
          </a:xfrm>
          <a:prstGeom prst="rect">
            <a:avLst/>
          </a:prstGeom>
          <a:noFill/>
        </p:spPr>
        <p:txBody>
          <a:bodyPr wrap="square" rtlCol="0">
            <a:spAutoFit/>
          </a:bodyPr>
          <a:lstStyle/>
          <a:p>
            <a:pPr indent="228600" algn="just">
              <a:lnSpc>
                <a:spcPct val="105000"/>
              </a:lnSpc>
              <a:spcBef>
                <a:spcPts val="600"/>
              </a:spcBef>
              <a:spcAft>
                <a:spcPts val="600"/>
              </a:spcAft>
              <a:tabLst>
                <a:tab pos="333375" algn="l"/>
              </a:tabLst>
            </a:pPr>
            <a:r>
              <a:rPr lang="ru-RU" b="1" dirty="0">
                <a:latin typeface="Times New Roman"/>
                <a:ea typeface="Times New Roman"/>
                <a:cs typeface="Times New Roman"/>
              </a:rPr>
              <a:t>– Да, сквозь такую непроходимую чащу нескоро пробьется солнце. Выпал глубокий снег. Лес стоит темной стеной, серый, синеватый снег, бурелом – мы видим поваленные деревья. И на сосне – одинокая ворона.</a:t>
            </a:r>
            <a:endParaRPr lang="ru-RU" sz="1400" b="1" dirty="0">
              <a:ea typeface="Times New Roman"/>
              <a:cs typeface="Times New Roman"/>
            </a:endParaRPr>
          </a:p>
          <a:p>
            <a:pPr marL="2095500" algn="just">
              <a:lnSpc>
                <a:spcPct val="105000"/>
              </a:lnSpc>
              <a:spcAft>
                <a:spcPts val="0"/>
              </a:spcAft>
              <a:tabLst>
                <a:tab pos="333375" algn="l"/>
              </a:tabLst>
            </a:pPr>
            <a:r>
              <a:rPr lang="ru-RU" sz="1600" b="1" dirty="0">
                <a:latin typeface="Times New Roman"/>
                <a:ea typeface="Times New Roman"/>
                <a:cs typeface="Times New Roman"/>
              </a:rPr>
              <a:t>Темный лес что шапкой</a:t>
            </a:r>
            <a:endParaRPr lang="ru-RU" sz="1400" b="1" dirty="0">
              <a:ea typeface="Times New Roman"/>
              <a:cs typeface="Times New Roman"/>
            </a:endParaRPr>
          </a:p>
          <a:p>
            <a:pPr marL="2095500" algn="just">
              <a:lnSpc>
                <a:spcPct val="105000"/>
              </a:lnSpc>
              <a:spcAft>
                <a:spcPts val="0"/>
              </a:spcAft>
              <a:tabLst>
                <a:tab pos="333375" algn="l"/>
              </a:tabLst>
            </a:pPr>
            <a:r>
              <a:rPr lang="ru-RU" sz="1600" b="1" dirty="0">
                <a:latin typeface="Times New Roman"/>
                <a:ea typeface="Times New Roman"/>
                <a:cs typeface="Times New Roman"/>
              </a:rPr>
              <a:t>Принакрылся чудной</a:t>
            </a:r>
            <a:endParaRPr lang="ru-RU" sz="1400" b="1" dirty="0">
              <a:ea typeface="Times New Roman"/>
              <a:cs typeface="Times New Roman"/>
            </a:endParaRPr>
          </a:p>
          <a:p>
            <a:pPr marL="2095500" algn="just">
              <a:lnSpc>
                <a:spcPct val="105000"/>
              </a:lnSpc>
              <a:spcAft>
                <a:spcPts val="0"/>
              </a:spcAft>
              <a:tabLst>
                <a:tab pos="333375" algn="l"/>
              </a:tabLst>
            </a:pPr>
            <a:r>
              <a:rPr lang="ru-RU" sz="1600" b="1" dirty="0">
                <a:latin typeface="Times New Roman"/>
                <a:ea typeface="Times New Roman"/>
                <a:cs typeface="Times New Roman"/>
              </a:rPr>
              <a:t>И заснул под нею</a:t>
            </a:r>
            <a:endParaRPr lang="ru-RU" sz="1400" b="1" dirty="0">
              <a:ea typeface="Times New Roman"/>
              <a:cs typeface="Times New Roman"/>
            </a:endParaRPr>
          </a:p>
          <a:p>
            <a:pPr marL="2095500" algn="just">
              <a:lnSpc>
                <a:spcPct val="105000"/>
              </a:lnSpc>
              <a:spcAft>
                <a:spcPts val="0"/>
              </a:spcAft>
              <a:tabLst>
                <a:tab pos="333375" algn="l"/>
              </a:tabLst>
            </a:pPr>
            <a:r>
              <a:rPr lang="ru-RU" sz="1600" b="1" dirty="0">
                <a:latin typeface="Times New Roman"/>
                <a:ea typeface="Times New Roman"/>
                <a:cs typeface="Times New Roman"/>
              </a:rPr>
              <a:t>Крепко, </a:t>
            </a:r>
            <a:r>
              <a:rPr lang="ru-RU" sz="1600" b="1" dirty="0" smtClean="0">
                <a:latin typeface="Times New Roman"/>
                <a:ea typeface="Times New Roman"/>
                <a:cs typeface="Times New Roman"/>
              </a:rPr>
              <a:t>непробудно.</a:t>
            </a:r>
          </a:p>
        </p:txBody>
      </p:sp>
      <p:sp>
        <p:nvSpPr>
          <p:cNvPr id="5" name="TextBox 4"/>
          <p:cNvSpPr txBox="1"/>
          <p:nvPr/>
        </p:nvSpPr>
        <p:spPr>
          <a:xfrm>
            <a:off x="1295636" y="3044590"/>
            <a:ext cx="6552728" cy="1754326"/>
          </a:xfrm>
          <a:prstGeom prst="rect">
            <a:avLst/>
          </a:prstGeom>
          <a:noFill/>
        </p:spPr>
        <p:txBody>
          <a:bodyPr wrap="square" rtlCol="0">
            <a:spAutoFit/>
          </a:bodyPr>
          <a:lstStyle/>
          <a:p>
            <a:r>
              <a:rPr lang="ru-RU" b="1" dirty="0">
                <a:latin typeface="Times New Roman"/>
                <a:ea typeface="Times New Roman"/>
              </a:rPr>
              <a:t>Художник хотел показать, что зимой природа засыпает, как бы замирает, находится в состоянии покоя. И в то же время он вселяет надежду, что это ненадолго, не навсегда. Можно ли это увидеть на картине? </a:t>
            </a:r>
            <a:r>
              <a:rPr lang="ru-RU" b="1" i="1" dirty="0">
                <a:latin typeface="Times New Roman"/>
                <a:ea typeface="Times New Roman"/>
              </a:rPr>
              <a:t>(Да. Мы видим узкую полоску голубого, чистого неба. Кое-где пробиваются светлые лучи солнца.)</a:t>
            </a:r>
            <a:r>
              <a:rPr lang="ru-RU" b="1" dirty="0">
                <a:latin typeface="Times New Roman"/>
                <a:ea typeface="Times New Roman"/>
              </a:rPr>
              <a:t> </a:t>
            </a:r>
            <a:endParaRPr lang="ru-RU" b="1" dirty="0"/>
          </a:p>
        </p:txBody>
      </p:sp>
    </p:spTree>
    <p:extLst>
      <p:ext uri="{BB962C8B-B14F-4D97-AF65-F5344CB8AC3E}">
        <p14:creationId xmlns:p14="http://schemas.microsoft.com/office/powerpoint/2010/main" val="263664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83968" y="6309320"/>
            <a:ext cx="4592283" cy="400110"/>
          </a:xfrm>
          <a:prstGeom prst="rect">
            <a:avLst/>
          </a:prstGeom>
        </p:spPr>
        <p:txBody>
          <a:bodyPr wrap="none">
            <a:spAutoFit/>
          </a:bodyPr>
          <a:lstStyle/>
          <a:p>
            <a:r>
              <a:rPr lang="ru-RU" sz="2000" b="1" i="1" dirty="0">
                <a:solidFill>
                  <a:srgbClr val="C00000"/>
                </a:solidFill>
                <a:latin typeface="Times New Roman"/>
                <a:ea typeface="Times New Roman"/>
              </a:rPr>
              <a:t>Называется она «Февральская лазурь»</a:t>
            </a:r>
            <a:endParaRPr lang="ru-RU" sz="2000" b="1" i="1" dirty="0">
              <a:solidFill>
                <a:srgbClr val="C00000"/>
              </a:solidFill>
            </a:endParaRPr>
          </a:p>
        </p:txBody>
      </p:sp>
    </p:spTree>
    <p:extLst>
      <p:ext uri="{BB962C8B-B14F-4D97-AF65-F5344CB8AC3E}">
        <p14:creationId xmlns:p14="http://schemas.microsoft.com/office/powerpoint/2010/main" val="3559925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0" y="-568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33086" y="692696"/>
            <a:ext cx="8208912" cy="4708981"/>
          </a:xfrm>
          <a:prstGeom prst="rect">
            <a:avLst/>
          </a:prstGeom>
        </p:spPr>
        <p:txBody>
          <a:bodyPr wrap="square">
            <a:spAutoFit/>
          </a:bodyPr>
          <a:lstStyle/>
          <a:p>
            <a:r>
              <a:rPr lang="ru-RU" dirty="0" smtClean="0">
                <a:latin typeface="Times New Roman"/>
                <a:ea typeface="Times New Roman"/>
              </a:rPr>
              <a:t>. </a:t>
            </a:r>
            <a:r>
              <a:rPr lang="ru-RU" sz="2000" b="1" dirty="0">
                <a:solidFill>
                  <a:srgbClr val="002060"/>
                </a:solidFill>
                <a:latin typeface="Times New Roman"/>
                <a:ea typeface="Times New Roman"/>
              </a:rPr>
              <a:t>Здесь вы видите прекрасную березовую рощу. На переднем плане мы видим отдельно стоящие березы. Здесь художник находился очень близко, поэтому мы не видим верхушки березы, она изображена крупным планом, а вдали березовая роща, пронизанная ярким светом. Какое время года изобразил художник? </a:t>
            </a:r>
            <a:r>
              <a:rPr lang="ru-RU" sz="2000" b="1" i="1" dirty="0">
                <a:solidFill>
                  <a:srgbClr val="002060"/>
                </a:solidFill>
                <a:latin typeface="Times New Roman"/>
                <a:ea typeface="Times New Roman"/>
              </a:rPr>
              <a:t>(Зиму.) </a:t>
            </a:r>
            <a:r>
              <a:rPr lang="ru-RU" sz="2000" b="1" dirty="0">
                <a:solidFill>
                  <a:srgbClr val="002060"/>
                </a:solidFill>
                <a:latin typeface="Times New Roman"/>
                <a:ea typeface="Times New Roman"/>
              </a:rPr>
              <a:t>Да, это тоже зима, конец зимы – февраль. Светит яркое солнце. Посмотрите, какое ясное голубое небо, нежно-голубой цвет неба и яркие синие тени от деревьев показывают, что день стоит солнечный, придают ощущение света. Снег на солнце искрится и приобретает множество оттенков: от бледно-голубого, сиреневого до синего. Даже на стволах и ветках берез кора имеет множество оттенков. Вся роща озарена светом яркого солнца. Представьте себя в этой роще, рядом с этими чудесными березами. Что можно услышать? </a:t>
            </a:r>
            <a:r>
              <a:rPr lang="ru-RU" sz="2000" b="1" i="1" dirty="0">
                <a:solidFill>
                  <a:srgbClr val="002060"/>
                </a:solidFill>
                <a:latin typeface="Times New Roman"/>
                <a:ea typeface="Times New Roman"/>
              </a:rPr>
              <a:t>(Потрескивание снега. Веселый щебет птиц, капель.) </a:t>
            </a:r>
            <a:r>
              <a:rPr lang="ru-RU" sz="2000" b="1" dirty="0">
                <a:solidFill>
                  <a:srgbClr val="002060"/>
                </a:solidFill>
                <a:latin typeface="Times New Roman"/>
                <a:ea typeface="Times New Roman"/>
              </a:rPr>
              <a:t>Когда смотришь на эту картину, кажется, что скоро весна, отступает зима с метелями и морозами.</a:t>
            </a:r>
            <a:endParaRPr lang="ru-RU" sz="2000" b="1" dirty="0">
              <a:solidFill>
                <a:srgbClr val="002060"/>
              </a:solidFill>
            </a:endParaRPr>
          </a:p>
        </p:txBody>
      </p:sp>
    </p:spTree>
    <p:extLst>
      <p:ext uri="{BB962C8B-B14F-4D97-AF65-F5344CB8AC3E}">
        <p14:creationId xmlns:p14="http://schemas.microsoft.com/office/powerpoint/2010/main" val="297447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3" y="2167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620688"/>
            <a:ext cx="8352928" cy="1237262"/>
          </a:xfrm>
          <a:prstGeom prst="rect">
            <a:avLst/>
          </a:prstGeom>
        </p:spPr>
        <p:txBody>
          <a:bodyPr wrap="square">
            <a:spAutoFit/>
          </a:bodyPr>
          <a:lstStyle/>
          <a:p>
            <a:pPr indent="228600" algn="just">
              <a:lnSpc>
                <a:spcPct val="105000"/>
              </a:lnSpc>
              <a:spcBef>
                <a:spcPts val="600"/>
              </a:spcBef>
              <a:spcAft>
                <a:spcPts val="0"/>
              </a:spcAft>
              <a:tabLst>
                <a:tab pos="333375" algn="l"/>
              </a:tabLst>
            </a:pPr>
            <a:r>
              <a:rPr lang="ru-RU" sz="2400" dirty="0">
                <a:latin typeface="Times New Roman"/>
                <a:ea typeface="Times New Roman"/>
                <a:cs typeface="Times New Roman"/>
              </a:rPr>
              <a:t>Подумайте, какую картинку о зиме нарисует каждый из вас. Как разместить на листе бумаги изображение?</a:t>
            </a:r>
            <a:endParaRPr lang="ru-RU" dirty="0">
              <a:ea typeface="Times New Roman"/>
              <a:cs typeface="Times New Roman"/>
            </a:endParaRPr>
          </a:p>
          <a:p>
            <a:r>
              <a:rPr lang="ru-RU" sz="2400" i="1" dirty="0">
                <a:latin typeface="Times New Roman"/>
                <a:ea typeface="Times New Roman"/>
              </a:rPr>
              <a:t>Дети самостоятельно рисуют на заданную тему.</a:t>
            </a:r>
            <a:endParaRPr lang="ru-RU" dirty="0"/>
          </a:p>
        </p:txBody>
      </p:sp>
      <p:sp>
        <p:nvSpPr>
          <p:cNvPr id="5" name="Прямоугольник 4"/>
          <p:cNvSpPr/>
          <p:nvPr/>
        </p:nvSpPr>
        <p:spPr>
          <a:xfrm>
            <a:off x="683568" y="2636476"/>
            <a:ext cx="7848872" cy="2457596"/>
          </a:xfrm>
          <a:prstGeom prst="rect">
            <a:avLst/>
          </a:prstGeom>
        </p:spPr>
        <p:txBody>
          <a:bodyPr wrap="square">
            <a:spAutoFit/>
          </a:bodyPr>
          <a:lstStyle/>
          <a:p>
            <a:pPr indent="228600" algn="just">
              <a:lnSpc>
                <a:spcPct val="105000"/>
              </a:lnSpc>
              <a:spcBef>
                <a:spcPts val="600"/>
              </a:spcBef>
              <a:spcAft>
                <a:spcPts val="300"/>
              </a:spcAft>
              <a:tabLst>
                <a:tab pos="333375" algn="l"/>
              </a:tabLst>
            </a:pPr>
            <a:r>
              <a:rPr lang="ru-RU" sz="3200" b="1" dirty="0">
                <a:latin typeface="Times New Roman"/>
                <a:ea typeface="Times New Roman"/>
                <a:cs typeface="Times New Roman"/>
              </a:rPr>
              <a:t>Итог занятия.</a:t>
            </a:r>
            <a:endParaRPr lang="ru-RU" sz="2400" dirty="0">
              <a:ea typeface="Times New Roman"/>
              <a:cs typeface="Times New Roman"/>
            </a:endParaRPr>
          </a:p>
          <a:p>
            <a:pPr indent="228600" algn="just">
              <a:lnSpc>
                <a:spcPct val="105000"/>
              </a:lnSpc>
              <a:spcAft>
                <a:spcPts val="0"/>
              </a:spcAft>
              <a:tabLst>
                <a:tab pos="333375" algn="l"/>
              </a:tabLst>
            </a:pPr>
            <a:r>
              <a:rPr lang="ru-RU" sz="2800" dirty="0">
                <a:latin typeface="Times New Roman"/>
                <a:ea typeface="Times New Roman"/>
                <a:cs typeface="Times New Roman"/>
              </a:rPr>
              <a:t>– Рассмотрите все рисунки и выберите наиболее выразительные и самые аккуратные. Какой вы изобразили зиму на рисунках? Какая сейчас погода на улице?</a:t>
            </a:r>
            <a:endParaRPr lang="ru-RU" sz="2000" dirty="0">
              <a:ea typeface="Times New Roman"/>
              <a:cs typeface="Times New Roman"/>
            </a:endParaRPr>
          </a:p>
        </p:txBody>
      </p:sp>
    </p:spTree>
    <p:extLst>
      <p:ext uri="{BB962C8B-B14F-4D97-AF65-F5344CB8AC3E}">
        <p14:creationId xmlns:p14="http://schemas.microsoft.com/office/powerpoint/2010/main" val="423024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04" y="-419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1720" y="1916832"/>
            <a:ext cx="5112568" cy="461665"/>
          </a:xfrm>
          <a:prstGeom prst="rect">
            <a:avLst/>
          </a:prstGeom>
          <a:noFill/>
        </p:spPr>
        <p:txBody>
          <a:bodyPr wrap="square" rtlCol="0">
            <a:spAutoFit/>
          </a:bodyPr>
          <a:lstStyle/>
          <a:p>
            <a:r>
              <a:rPr lang="ru-RU" sz="2400" b="1" dirty="0">
                <a:solidFill>
                  <a:prstClr val="black"/>
                </a:solidFill>
                <a:latin typeface="Times New Roman"/>
                <a:ea typeface="Times New Roman"/>
                <a:cs typeface="+mj-cs"/>
              </a:rPr>
              <a:t>Организационный момент.</a:t>
            </a:r>
            <a:endParaRPr lang="ru-RU" sz="1050" dirty="0"/>
          </a:p>
        </p:txBody>
      </p:sp>
      <p:sp>
        <p:nvSpPr>
          <p:cNvPr id="5" name="TextBox 4"/>
          <p:cNvSpPr txBox="1"/>
          <p:nvPr/>
        </p:nvSpPr>
        <p:spPr>
          <a:xfrm>
            <a:off x="1907704" y="2378497"/>
            <a:ext cx="5256584" cy="2013693"/>
          </a:xfrm>
          <a:prstGeom prst="rect">
            <a:avLst/>
          </a:prstGeom>
          <a:noFill/>
        </p:spPr>
        <p:txBody>
          <a:bodyPr wrap="square" rtlCol="0">
            <a:spAutoFit/>
          </a:bodyPr>
          <a:lstStyle/>
          <a:p>
            <a:pPr marL="342900" lvl="0" algn="just">
              <a:lnSpc>
                <a:spcPct val="105000"/>
              </a:lnSpc>
              <a:spcBef>
                <a:spcPct val="20000"/>
              </a:spcBef>
              <a:tabLst>
                <a:tab pos="333375" algn="l"/>
              </a:tabLst>
            </a:pPr>
            <a:r>
              <a:rPr lang="ru-RU" sz="2400" dirty="0">
                <a:solidFill>
                  <a:prstClr val="black"/>
                </a:solidFill>
                <a:latin typeface="Times New Roman"/>
                <a:ea typeface="Times New Roman"/>
                <a:cs typeface="Times New Roman"/>
              </a:rPr>
              <a:t>– В какие игры вы любите играть дома? А в какие игры любите играть на улице? Сегодня каждый из вас расскажет о своей любимой игрушке.</a:t>
            </a:r>
            <a:endParaRPr lang="ru-RU" dirty="0">
              <a:solidFill>
                <a:prstClr val="black"/>
              </a:solidFill>
              <a:ea typeface="Times New Roman"/>
              <a:cs typeface="Times New Roman"/>
            </a:endParaRPr>
          </a:p>
        </p:txBody>
      </p:sp>
    </p:spTree>
    <p:extLst>
      <p:ext uri="{BB962C8B-B14F-4D97-AF65-F5344CB8AC3E}">
        <p14:creationId xmlns:p14="http://schemas.microsoft.com/office/powerpoint/2010/main" val="1642792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548680"/>
            <a:ext cx="7920880" cy="830997"/>
          </a:xfrm>
          <a:prstGeom prst="rect">
            <a:avLst/>
          </a:prstGeom>
          <a:noFill/>
        </p:spPr>
        <p:txBody>
          <a:bodyPr wrap="square" rtlCol="0">
            <a:spAutoFit/>
          </a:bodyPr>
          <a:lstStyle/>
          <a:p>
            <a:r>
              <a:rPr lang="ru-RU" sz="2400" b="1" dirty="0">
                <a:solidFill>
                  <a:prstClr val="black"/>
                </a:solidFill>
                <a:latin typeface="Times New Roman"/>
                <a:ea typeface="Times New Roman"/>
                <a:cs typeface="+mj-cs"/>
              </a:rPr>
              <a:t>Составление рассказа на тему «Моя любимая игрушка».</a:t>
            </a:r>
            <a:endParaRPr lang="ru-RU" sz="1050" dirty="0"/>
          </a:p>
        </p:txBody>
      </p:sp>
      <p:sp>
        <p:nvSpPr>
          <p:cNvPr id="5" name="TextBox 4"/>
          <p:cNvSpPr txBox="1"/>
          <p:nvPr/>
        </p:nvSpPr>
        <p:spPr>
          <a:xfrm>
            <a:off x="755576" y="1556792"/>
            <a:ext cx="6840760" cy="3006977"/>
          </a:xfrm>
          <a:prstGeom prst="rect">
            <a:avLst/>
          </a:prstGeom>
          <a:noFill/>
        </p:spPr>
        <p:txBody>
          <a:bodyPr wrap="square" rtlCol="0">
            <a:spAutoFit/>
          </a:bodyPr>
          <a:lstStyle/>
          <a:p>
            <a:pPr marL="342900" lvl="0" algn="just">
              <a:lnSpc>
                <a:spcPct val="105000"/>
              </a:lnSpc>
              <a:spcBef>
                <a:spcPct val="20000"/>
              </a:spcBef>
              <a:spcAft>
                <a:spcPts val="600"/>
              </a:spcAft>
              <a:tabLst>
                <a:tab pos="333375" algn="l"/>
              </a:tabLst>
            </a:pPr>
            <a:r>
              <a:rPr lang="ru-RU" sz="2800" b="1" i="1" dirty="0">
                <a:solidFill>
                  <a:srgbClr val="002060"/>
                </a:solidFill>
                <a:latin typeface="Times New Roman"/>
                <a:ea typeface="Times New Roman"/>
                <a:cs typeface="Times New Roman"/>
              </a:rPr>
              <a:t>– Отгадайте загадки:</a:t>
            </a:r>
            <a:endParaRPr lang="ru-RU" sz="2000" b="1" i="1" dirty="0">
              <a:solidFill>
                <a:srgbClr val="002060"/>
              </a:solidFill>
              <a:ea typeface="Times New Roman"/>
              <a:cs typeface="Times New Roman"/>
            </a:endParaRPr>
          </a:p>
          <a:p>
            <a:pPr marL="1562100" lvl="0">
              <a:lnSpc>
                <a:spcPct val="105000"/>
              </a:lnSpc>
              <a:spcBef>
                <a:spcPct val="20000"/>
              </a:spcBef>
              <a:tabLst>
                <a:tab pos="333375" algn="l"/>
              </a:tabLst>
            </a:pPr>
            <a:r>
              <a:rPr lang="ru-RU" sz="2400" b="1" i="1" dirty="0">
                <a:solidFill>
                  <a:srgbClr val="002060"/>
                </a:solidFill>
                <a:latin typeface="Times New Roman"/>
                <a:ea typeface="Times New Roman"/>
                <a:cs typeface="Times New Roman"/>
              </a:rPr>
              <a:t>Пляшет крошка, всего одна ножка. </a:t>
            </a:r>
            <a:endParaRPr lang="ru-RU" sz="2000" b="1" i="1" dirty="0">
              <a:solidFill>
                <a:srgbClr val="002060"/>
              </a:solidFill>
              <a:ea typeface="Times New Roman"/>
              <a:cs typeface="Times New Roman"/>
            </a:endParaRPr>
          </a:p>
          <a:p>
            <a:pPr marL="1562100" lvl="0" algn="r">
              <a:lnSpc>
                <a:spcPct val="105000"/>
              </a:lnSpc>
              <a:spcBef>
                <a:spcPct val="20000"/>
              </a:spcBef>
              <a:spcAft>
                <a:spcPts val="600"/>
              </a:spcAft>
              <a:tabLst>
                <a:tab pos="333375" algn="l"/>
              </a:tabLst>
            </a:pPr>
            <a:r>
              <a:rPr lang="ru-RU" sz="2400" b="1" i="1" dirty="0">
                <a:solidFill>
                  <a:srgbClr val="002060"/>
                </a:solidFill>
                <a:latin typeface="Times New Roman"/>
                <a:ea typeface="Times New Roman"/>
                <a:cs typeface="Times New Roman"/>
              </a:rPr>
              <a:t>			(Юла.)</a:t>
            </a:r>
            <a:endParaRPr lang="ru-RU" sz="2000" b="1" i="1" dirty="0">
              <a:solidFill>
                <a:srgbClr val="002060"/>
              </a:solidFill>
              <a:ea typeface="Times New Roman"/>
              <a:cs typeface="Times New Roman"/>
            </a:endParaRPr>
          </a:p>
          <a:p>
            <a:pPr marL="1562100" lvl="0">
              <a:lnSpc>
                <a:spcPct val="105000"/>
              </a:lnSpc>
              <a:spcBef>
                <a:spcPct val="20000"/>
              </a:spcBef>
              <a:tabLst>
                <a:tab pos="333375" algn="l"/>
              </a:tabLst>
            </a:pPr>
            <a:r>
              <a:rPr lang="ru-RU" sz="2400" b="1" i="1" dirty="0">
                <a:solidFill>
                  <a:srgbClr val="002060"/>
                </a:solidFill>
                <a:latin typeface="Times New Roman"/>
                <a:ea typeface="Times New Roman"/>
                <a:cs typeface="Times New Roman"/>
              </a:rPr>
              <a:t>Меня спроси, как я тружусь?</a:t>
            </a:r>
            <a:endParaRPr lang="ru-RU" sz="2000" b="1" i="1" dirty="0">
              <a:solidFill>
                <a:srgbClr val="002060"/>
              </a:solidFill>
              <a:ea typeface="Times New Roman"/>
              <a:cs typeface="Times New Roman"/>
            </a:endParaRPr>
          </a:p>
          <a:p>
            <a:pPr marL="1562100" lvl="0">
              <a:lnSpc>
                <a:spcPct val="105000"/>
              </a:lnSpc>
              <a:spcBef>
                <a:spcPct val="20000"/>
              </a:spcBef>
              <a:tabLst>
                <a:tab pos="333375" algn="l"/>
              </a:tabLst>
            </a:pPr>
            <a:r>
              <a:rPr lang="ru-RU" sz="2400" b="1" i="1" dirty="0">
                <a:solidFill>
                  <a:srgbClr val="002060"/>
                </a:solidFill>
                <a:latin typeface="Times New Roman"/>
                <a:ea typeface="Times New Roman"/>
                <a:cs typeface="Times New Roman"/>
              </a:rPr>
              <a:t>– Вокруг оси своей кружусь. </a:t>
            </a:r>
            <a:endParaRPr lang="ru-RU" sz="2000" b="1" i="1" dirty="0">
              <a:solidFill>
                <a:srgbClr val="002060"/>
              </a:solidFill>
              <a:ea typeface="Times New Roman"/>
              <a:cs typeface="Times New Roman"/>
            </a:endParaRPr>
          </a:p>
          <a:p>
            <a:pPr marL="1562100" lvl="0" algn="r">
              <a:lnSpc>
                <a:spcPct val="105000"/>
              </a:lnSpc>
              <a:spcBef>
                <a:spcPct val="20000"/>
              </a:spcBef>
              <a:spcAft>
                <a:spcPts val="600"/>
              </a:spcAft>
              <a:tabLst>
                <a:tab pos="333375" algn="l"/>
              </a:tabLst>
            </a:pPr>
            <a:r>
              <a:rPr lang="ru-RU" sz="2400" b="1" i="1" dirty="0">
                <a:solidFill>
                  <a:srgbClr val="002060"/>
                </a:solidFill>
                <a:latin typeface="Times New Roman"/>
                <a:ea typeface="Times New Roman"/>
                <a:cs typeface="Times New Roman"/>
              </a:rPr>
              <a:t>			(Волчок</a:t>
            </a:r>
            <a:r>
              <a:rPr lang="ru-RU" sz="2400" i="1" dirty="0">
                <a:solidFill>
                  <a:prstClr val="black"/>
                </a:solidFill>
                <a:latin typeface="Times New Roman"/>
                <a:ea typeface="Times New Roman"/>
                <a:cs typeface="Times New Roman"/>
              </a:rPr>
              <a:t>.)</a:t>
            </a:r>
            <a:endParaRPr lang="ru-RU" sz="2000" dirty="0">
              <a:solidFill>
                <a:prstClr val="black"/>
              </a:solidFill>
              <a:ea typeface="Times New Roman"/>
              <a:cs typeface="Times New Roman"/>
            </a:endParaRPr>
          </a:p>
        </p:txBody>
      </p:sp>
    </p:spTree>
    <p:extLst>
      <p:ext uri="{BB962C8B-B14F-4D97-AF65-F5344CB8AC3E}">
        <p14:creationId xmlns:p14="http://schemas.microsoft.com/office/powerpoint/2010/main" val="123533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2219697144"/>
              </p:ext>
            </p:extLst>
          </p:nvPr>
        </p:nvGraphicFramePr>
        <p:xfrm>
          <a:off x="827584" y="2060848"/>
          <a:ext cx="7560840" cy="3350508"/>
        </p:xfrm>
        <a:graphic>
          <a:graphicData uri="http://schemas.openxmlformats.org/drawingml/2006/table">
            <a:tbl>
              <a:tblPr/>
              <a:tblGrid>
                <a:gridCol w="3221334"/>
                <a:gridCol w="4339506"/>
              </a:tblGrid>
              <a:tr h="3350508">
                <a:tc>
                  <a:txBody>
                    <a:bodyPr/>
                    <a:lstStyle/>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Был он маленький – с ладошку,</a:t>
                      </a:r>
                      <a:endParaRPr lang="ru-RU" sz="1800" b="1" i="1" dirty="0">
                        <a:solidFill>
                          <a:srgbClr val="002060"/>
                        </a:solidFill>
                        <a:effectLst/>
                        <a:latin typeface="Calibri"/>
                        <a:ea typeface="Times New Roman"/>
                        <a:cs typeface="Times New Roman"/>
                      </a:endParaRPr>
                    </a:p>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Вырос – стал размером с кошку.</a:t>
                      </a:r>
                      <a:endParaRPr lang="ru-RU" sz="1800" b="1" i="1" dirty="0">
                        <a:solidFill>
                          <a:srgbClr val="002060"/>
                        </a:solidFill>
                        <a:effectLst/>
                        <a:latin typeface="Calibri"/>
                        <a:ea typeface="Times New Roman"/>
                        <a:cs typeface="Times New Roman"/>
                      </a:endParaRPr>
                    </a:p>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Со слона стать размечтался –</a:t>
                      </a:r>
                      <a:endParaRPr lang="ru-RU" sz="1800" b="1" i="1" dirty="0">
                        <a:solidFill>
                          <a:srgbClr val="002060"/>
                        </a:solidFill>
                        <a:effectLst/>
                        <a:latin typeface="Calibri"/>
                        <a:ea typeface="Times New Roman"/>
                        <a:cs typeface="Times New Roman"/>
                      </a:endParaRPr>
                    </a:p>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Только хвостик и остался. </a:t>
                      </a:r>
                      <a:endParaRPr lang="ru-RU" sz="1800" b="1" i="1" dirty="0">
                        <a:solidFill>
                          <a:srgbClr val="002060"/>
                        </a:solidFill>
                        <a:effectLst/>
                        <a:latin typeface="Calibri"/>
                        <a:ea typeface="Times New Roman"/>
                        <a:cs typeface="Times New Roman"/>
                      </a:endParaRPr>
                    </a:p>
                    <a:p>
                      <a:pPr>
                        <a:lnSpc>
                          <a:spcPct val="105000"/>
                        </a:lnSpc>
                        <a:spcAft>
                          <a:spcPts val="600"/>
                        </a:spcAft>
                        <a:tabLst>
                          <a:tab pos="333375" algn="l"/>
                        </a:tabLst>
                      </a:pPr>
                      <a:r>
                        <a:rPr lang="ru-RU" sz="2000" b="1" i="1" dirty="0">
                          <a:solidFill>
                            <a:srgbClr val="002060"/>
                          </a:solidFill>
                          <a:effectLst/>
                          <a:latin typeface="Times New Roman"/>
                          <a:ea typeface="Times New Roman"/>
                          <a:cs typeface="Times New Roman"/>
                        </a:rPr>
                        <a:t>                     (Воздушный шарик.)</a:t>
                      </a:r>
                      <a:endParaRPr lang="ru-RU" sz="1800" b="1" i="1" dirty="0">
                        <a:solidFill>
                          <a:srgbClr val="002060"/>
                        </a:solidFill>
                        <a:effectLst/>
                        <a:latin typeface="Calibri"/>
                        <a:ea typeface="Times New Roman"/>
                        <a:cs typeface="Times New Roman"/>
                      </a:endParaRPr>
                    </a:p>
                  </a:txBody>
                  <a:tcPr marL="19050" marR="19050" marT="19050" marB="19050">
                    <a:lnL>
                      <a:noFill/>
                    </a:lnL>
                    <a:lnR>
                      <a:noFill/>
                    </a:lnR>
                    <a:lnT>
                      <a:noFill/>
                    </a:lnT>
                    <a:lnB>
                      <a:noFill/>
                    </a:lnB>
                  </a:tcPr>
                </a:tc>
                <a:tc>
                  <a:txBody>
                    <a:bodyPr/>
                    <a:lstStyle/>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Серый байковый зверюшка,</a:t>
                      </a:r>
                      <a:endParaRPr lang="ru-RU" sz="1800" b="1" i="1" dirty="0">
                        <a:solidFill>
                          <a:srgbClr val="002060"/>
                        </a:solidFill>
                        <a:effectLst/>
                        <a:latin typeface="Calibri"/>
                        <a:ea typeface="Times New Roman"/>
                        <a:cs typeface="Times New Roman"/>
                      </a:endParaRPr>
                    </a:p>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Косолапый </a:t>
                      </a:r>
                      <a:r>
                        <a:rPr lang="ru-RU" sz="2000" b="1" i="1" dirty="0" err="1">
                          <a:solidFill>
                            <a:srgbClr val="002060"/>
                          </a:solidFill>
                          <a:effectLst/>
                          <a:latin typeface="Times New Roman"/>
                          <a:ea typeface="Times New Roman"/>
                          <a:cs typeface="Times New Roman"/>
                        </a:rPr>
                        <a:t>длинноушка</a:t>
                      </a:r>
                      <a:r>
                        <a:rPr lang="ru-RU" sz="2000" b="1" i="1" dirty="0">
                          <a:solidFill>
                            <a:srgbClr val="002060"/>
                          </a:solidFill>
                          <a:effectLst/>
                          <a:latin typeface="Times New Roman"/>
                          <a:ea typeface="Times New Roman"/>
                          <a:cs typeface="Times New Roman"/>
                        </a:rPr>
                        <a:t>.</a:t>
                      </a:r>
                      <a:endParaRPr lang="ru-RU" sz="1800" b="1" i="1" dirty="0">
                        <a:solidFill>
                          <a:srgbClr val="002060"/>
                        </a:solidFill>
                        <a:effectLst/>
                        <a:latin typeface="Calibri"/>
                        <a:ea typeface="Times New Roman"/>
                        <a:cs typeface="Times New Roman"/>
                      </a:endParaRPr>
                    </a:p>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Ну-ка, кто он, угадай.</a:t>
                      </a:r>
                      <a:endParaRPr lang="ru-RU" sz="1800" b="1" i="1" dirty="0">
                        <a:solidFill>
                          <a:srgbClr val="002060"/>
                        </a:solidFill>
                        <a:effectLst/>
                        <a:latin typeface="Calibri"/>
                        <a:ea typeface="Times New Roman"/>
                        <a:cs typeface="Times New Roman"/>
                      </a:endParaRPr>
                    </a:p>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И морковку ему дай! </a:t>
                      </a:r>
                      <a:endParaRPr lang="ru-RU" sz="1800" b="1" i="1" dirty="0">
                        <a:solidFill>
                          <a:srgbClr val="002060"/>
                        </a:solidFill>
                        <a:effectLst/>
                        <a:latin typeface="Calibri"/>
                        <a:ea typeface="Times New Roman"/>
                        <a:cs typeface="Times New Roman"/>
                      </a:endParaRPr>
                    </a:p>
                    <a:p>
                      <a:pPr>
                        <a:lnSpc>
                          <a:spcPct val="105000"/>
                        </a:lnSpc>
                        <a:spcAft>
                          <a:spcPts val="0"/>
                        </a:spcAft>
                        <a:tabLst>
                          <a:tab pos="333375" algn="l"/>
                        </a:tabLst>
                      </a:pPr>
                      <a:r>
                        <a:rPr lang="ru-RU" sz="2000" b="1" i="1" dirty="0">
                          <a:solidFill>
                            <a:srgbClr val="002060"/>
                          </a:solidFill>
                          <a:effectLst/>
                          <a:latin typeface="Times New Roman"/>
                          <a:ea typeface="Times New Roman"/>
                          <a:cs typeface="Times New Roman"/>
                        </a:rPr>
                        <a:t>                           (Зайка.)</a:t>
                      </a:r>
                      <a:endParaRPr lang="ru-RU" sz="1800" b="1" i="1" dirty="0">
                        <a:solidFill>
                          <a:srgbClr val="002060"/>
                        </a:solidFill>
                        <a:effectLst/>
                        <a:latin typeface="Calibri"/>
                        <a:ea typeface="Times New Roman"/>
                        <a:cs typeface="Times New Roman"/>
                      </a:endParaRPr>
                    </a:p>
                  </a:txBody>
                  <a:tcPr marL="19050" marR="19050" marT="19050" marB="19050">
                    <a:lnL>
                      <a:noFill/>
                    </a:lnL>
                    <a:lnR>
                      <a:noFill/>
                    </a:lnR>
                    <a:lnT>
                      <a:noFill/>
                    </a:lnT>
                    <a:lnB>
                      <a:noFill/>
                    </a:lnB>
                  </a:tcPr>
                </a:tc>
              </a:tr>
            </a:tbl>
          </a:graphicData>
        </a:graphic>
      </p:graphicFrame>
    </p:spTree>
    <p:extLst>
      <p:ext uri="{BB962C8B-B14F-4D97-AF65-F5344CB8AC3E}">
        <p14:creationId xmlns:p14="http://schemas.microsoft.com/office/powerpoint/2010/main" val="1815741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nvPr>
        </p:nvGraphicFramePr>
        <p:xfrm>
          <a:off x="457200" y="1600200"/>
          <a:ext cx="8640961" cy="5365996"/>
        </p:xfrm>
        <a:graphic>
          <a:graphicData uri="http://schemas.openxmlformats.org/drawingml/2006/table">
            <a:tbl>
              <a:tblPr/>
              <a:tblGrid>
                <a:gridCol w="3681526"/>
                <a:gridCol w="4959435"/>
              </a:tblGrid>
              <a:tr h="1917196">
                <a:tc>
                  <a:txBody>
                    <a:bodyPr/>
                    <a:lstStyle/>
                    <a:p>
                      <a:pPr>
                        <a:lnSpc>
                          <a:spcPct val="105000"/>
                        </a:lnSpc>
                        <a:spcAft>
                          <a:spcPts val="0"/>
                        </a:spcAft>
                        <a:tabLst>
                          <a:tab pos="333375" algn="l"/>
                        </a:tabLst>
                      </a:pPr>
                      <a:r>
                        <a:rPr lang="ru-RU" sz="2400" dirty="0">
                          <a:effectLst/>
                          <a:latin typeface="Times New Roman"/>
                          <a:ea typeface="Times New Roman"/>
                          <a:cs typeface="Times New Roman"/>
                        </a:rPr>
                        <a:t>Он стройный и красивый,</a:t>
                      </a:r>
                      <a:endParaRPr lang="ru-RU" sz="2000" dirty="0">
                        <a:effectLst/>
                        <a:latin typeface="Calibri"/>
                        <a:ea typeface="Times New Roman"/>
                        <a:cs typeface="Times New Roman"/>
                      </a:endParaRPr>
                    </a:p>
                    <a:p>
                      <a:pPr>
                        <a:lnSpc>
                          <a:spcPct val="105000"/>
                        </a:lnSpc>
                        <a:spcAft>
                          <a:spcPts val="0"/>
                        </a:spcAft>
                        <a:tabLst>
                          <a:tab pos="333375" algn="l"/>
                        </a:tabLst>
                      </a:pPr>
                      <a:r>
                        <a:rPr lang="ru-RU" sz="2400" dirty="0">
                          <a:effectLst/>
                          <a:latin typeface="Times New Roman"/>
                          <a:ea typeface="Times New Roman"/>
                          <a:cs typeface="Times New Roman"/>
                        </a:rPr>
                        <a:t>У него густая грива.</a:t>
                      </a:r>
                      <a:endParaRPr lang="ru-RU" sz="2000" dirty="0">
                        <a:effectLst/>
                        <a:latin typeface="Calibri"/>
                        <a:ea typeface="Times New Roman"/>
                        <a:cs typeface="Times New Roman"/>
                      </a:endParaRPr>
                    </a:p>
                    <a:p>
                      <a:pPr>
                        <a:lnSpc>
                          <a:spcPct val="105000"/>
                        </a:lnSpc>
                        <a:spcAft>
                          <a:spcPts val="0"/>
                        </a:spcAft>
                        <a:tabLst>
                          <a:tab pos="333375" algn="l"/>
                        </a:tabLst>
                      </a:pPr>
                      <a:r>
                        <a:rPr lang="ru-RU" sz="2400" dirty="0">
                          <a:effectLst/>
                          <a:latin typeface="Times New Roman"/>
                          <a:ea typeface="Times New Roman"/>
                          <a:cs typeface="Times New Roman"/>
                        </a:rPr>
                        <a:t>Жаль, нельзя на нём промчаться.</a:t>
                      </a:r>
                      <a:endParaRPr lang="ru-RU" sz="2000" dirty="0">
                        <a:effectLst/>
                        <a:latin typeface="Calibri"/>
                        <a:ea typeface="Times New Roman"/>
                        <a:cs typeface="Times New Roman"/>
                      </a:endParaRPr>
                    </a:p>
                    <a:p>
                      <a:pPr>
                        <a:lnSpc>
                          <a:spcPct val="105000"/>
                        </a:lnSpc>
                        <a:spcAft>
                          <a:spcPts val="0"/>
                        </a:spcAft>
                        <a:tabLst>
                          <a:tab pos="333375" algn="l"/>
                        </a:tabLst>
                      </a:pPr>
                      <a:r>
                        <a:rPr lang="ru-RU" sz="2400" dirty="0">
                          <a:effectLst/>
                          <a:latin typeface="Times New Roman"/>
                          <a:ea typeface="Times New Roman"/>
                          <a:cs typeface="Times New Roman"/>
                        </a:rPr>
                        <a:t>Только можно покачаться. </a:t>
                      </a:r>
                      <a:endParaRPr lang="ru-RU" sz="2000" dirty="0">
                        <a:effectLst/>
                        <a:latin typeface="Calibri"/>
                        <a:ea typeface="Times New Roman"/>
                        <a:cs typeface="Times New Roman"/>
                      </a:endParaRPr>
                    </a:p>
                    <a:p>
                      <a:pPr>
                        <a:lnSpc>
                          <a:spcPct val="105000"/>
                        </a:lnSpc>
                        <a:spcAft>
                          <a:spcPts val="600"/>
                        </a:spcAft>
                        <a:tabLst>
                          <a:tab pos="333375" algn="l"/>
                        </a:tabLst>
                      </a:pPr>
                      <a:r>
                        <a:rPr lang="ru-RU" sz="2400" i="1" dirty="0">
                          <a:effectLst/>
                          <a:latin typeface="Times New Roman"/>
                          <a:ea typeface="Times New Roman"/>
                          <a:cs typeface="Times New Roman"/>
                        </a:rPr>
                        <a:t>                     (Конь-качалка.)</a:t>
                      </a:r>
                      <a:endParaRPr lang="ru-RU" sz="2000" dirty="0">
                        <a:effectLst/>
                        <a:latin typeface="Calibri"/>
                        <a:ea typeface="Times New Roman"/>
                        <a:cs typeface="Times New Roman"/>
                      </a:endParaRPr>
                    </a:p>
                  </a:txBody>
                  <a:tcPr marL="19050" marR="19050" marT="19050" marB="19050">
                    <a:lnL>
                      <a:noFill/>
                    </a:lnL>
                    <a:lnR>
                      <a:noFill/>
                    </a:lnR>
                    <a:lnT>
                      <a:noFill/>
                    </a:lnT>
                    <a:lnB>
                      <a:noFill/>
                    </a:lnB>
                  </a:tcPr>
                </a:tc>
                <a:tc>
                  <a:txBody>
                    <a:bodyPr/>
                    <a:lstStyle/>
                    <a:p>
                      <a:pPr>
                        <a:lnSpc>
                          <a:spcPct val="105000"/>
                        </a:lnSpc>
                        <a:spcAft>
                          <a:spcPts val="0"/>
                        </a:spcAft>
                        <a:tabLst>
                          <a:tab pos="333375" algn="l"/>
                        </a:tabLst>
                      </a:pPr>
                      <a:r>
                        <a:rPr lang="ru-RU" sz="2000" dirty="0">
                          <a:effectLst/>
                          <a:latin typeface="Times New Roman"/>
                          <a:ea typeface="Times New Roman"/>
                          <a:cs typeface="Times New Roman"/>
                        </a:rPr>
                        <a:t>Зверь забавный сшит из плюша,</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Есть и лапы, есть и уши.</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Мёду зверю дай немного</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И устрой ему берлогу.</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i="1" dirty="0">
                          <a:effectLst/>
                          <a:latin typeface="Times New Roman"/>
                          <a:ea typeface="Times New Roman"/>
                          <a:cs typeface="Times New Roman"/>
                        </a:rPr>
                        <a:t>               (Плюшевый медведь.)</a:t>
                      </a:r>
                      <a:endParaRPr lang="ru-RU" sz="1800" dirty="0">
                        <a:effectLst/>
                        <a:latin typeface="Calibri"/>
                        <a:ea typeface="Times New Roman"/>
                        <a:cs typeface="Times New Roman"/>
                      </a:endParaRPr>
                    </a:p>
                  </a:txBody>
                  <a:tcPr marL="19050" marR="19050" marT="19050" marB="19050">
                    <a:lnL>
                      <a:noFill/>
                    </a:lnL>
                    <a:lnR>
                      <a:noFill/>
                    </a:lnR>
                    <a:lnT>
                      <a:noFill/>
                    </a:lnT>
                    <a:lnB>
                      <a:noFill/>
                    </a:lnB>
                  </a:tcPr>
                </a:tc>
              </a:tr>
              <a:tr h="3023608">
                <a:tc>
                  <a:txBody>
                    <a:bodyPr/>
                    <a:lstStyle/>
                    <a:p>
                      <a:pPr>
                        <a:lnSpc>
                          <a:spcPct val="105000"/>
                        </a:lnSpc>
                        <a:spcAft>
                          <a:spcPts val="0"/>
                        </a:spcAft>
                        <a:tabLst>
                          <a:tab pos="333375" algn="l"/>
                        </a:tabLst>
                      </a:pPr>
                      <a:r>
                        <a:rPr lang="ru-RU" sz="2000" dirty="0">
                          <a:effectLst/>
                          <a:latin typeface="Times New Roman"/>
                          <a:ea typeface="Times New Roman"/>
                          <a:cs typeface="Times New Roman"/>
                        </a:rPr>
                        <a:t>Вот упрямый человек!</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Не заставишь лечь вовек!</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Вам такой встречается?</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Он совсем не хочет спать,</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Положу – встает опять</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И стоит – качается.</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Как он называется? </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i="1" dirty="0">
                          <a:effectLst/>
                          <a:latin typeface="Times New Roman"/>
                          <a:ea typeface="Times New Roman"/>
                          <a:cs typeface="Times New Roman"/>
                        </a:rPr>
                        <a:t>                     (Ванька-встанька.)</a:t>
                      </a:r>
                      <a:endParaRPr lang="ru-RU" sz="1800" dirty="0">
                        <a:effectLst/>
                        <a:latin typeface="Calibri"/>
                        <a:ea typeface="Times New Roman"/>
                        <a:cs typeface="Times New Roman"/>
                      </a:endParaRPr>
                    </a:p>
                  </a:txBody>
                  <a:tcPr marL="19050" marR="19050" marT="19050" marB="19050">
                    <a:lnL>
                      <a:noFill/>
                    </a:lnL>
                    <a:lnR>
                      <a:noFill/>
                    </a:lnR>
                    <a:lnT>
                      <a:noFill/>
                    </a:lnT>
                    <a:lnB>
                      <a:noFill/>
                    </a:lnB>
                  </a:tcPr>
                </a:tc>
                <a:tc>
                  <a:txBody>
                    <a:bodyPr/>
                    <a:lstStyle/>
                    <a:p>
                      <a:pPr>
                        <a:lnSpc>
                          <a:spcPct val="105000"/>
                        </a:lnSpc>
                        <a:spcAft>
                          <a:spcPts val="0"/>
                        </a:spcAft>
                        <a:tabLst>
                          <a:tab pos="333375" algn="l"/>
                        </a:tabLst>
                      </a:pPr>
                      <a:r>
                        <a:rPr lang="ru-RU" sz="2000" dirty="0">
                          <a:effectLst/>
                          <a:latin typeface="Times New Roman"/>
                          <a:ea typeface="Times New Roman"/>
                          <a:cs typeface="Times New Roman"/>
                        </a:rPr>
                        <a:t>Совсем не нужен ей водитель.</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Ключом её вы заводите –</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Колёсики начнут крутиться.	</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dirty="0">
                          <a:effectLst/>
                          <a:latin typeface="Times New Roman"/>
                          <a:ea typeface="Times New Roman"/>
                          <a:cs typeface="Times New Roman"/>
                        </a:rPr>
                        <a:t>Поставьте и она помчится. </a:t>
                      </a:r>
                      <a:endParaRPr lang="ru-RU" sz="1800" dirty="0">
                        <a:effectLst/>
                        <a:latin typeface="Calibri"/>
                        <a:ea typeface="Times New Roman"/>
                        <a:cs typeface="Times New Roman"/>
                      </a:endParaRPr>
                    </a:p>
                    <a:p>
                      <a:pPr>
                        <a:lnSpc>
                          <a:spcPct val="105000"/>
                        </a:lnSpc>
                        <a:spcAft>
                          <a:spcPts val="0"/>
                        </a:spcAft>
                        <a:tabLst>
                          <a:tab pos="333375" algn="l"/>
                        </a:tabLst>
                      </a:pPr>
                      <a:r>
                        <a:rPr lang="ru-RU" sz="2000" i="1" dirty="0">
                          <a:effectLst/>
                          <a:latin typeface="Times New Roman"/>
                          <a:ea typeface="Times New Roman"/>
                          <a:cs typeface="Times New Roman"/>
                        </a:rPr>
                        <a:t>                     (Заводная машина.)</a:t>
                      </a:r>
                      <a:endParaRPr lang="ru-RU" sz="1800" dirty="0">
                        <a:effectLst/>
                        <a:latin typeface="Calibri"/>
                        <a:ea typeface="Times New Roman"/>
                        <a:cs typeface="Times New Roman"/>
                      </a:endParaRPr>
                    </a:p>
                  </a:txBody>
                  <a:tcPr marL="19050" marR="19050" marT="19050" marB="19050">
                    <a:lnL>
                      <a:noFill/>
                    </a:lnL>
                    <a:lnR>
                      <a:noFill/>
                    </a:lnR>
                    <a:lnT>
                      <a:noFill/>
                    </a:lnT>
                    <a:lnB>
                      <a:noFill/>
                    </a:lnB>
                  </a:tcPr>
                </a:tc>
              </a:tr>
            </a:tbl>
          </a:graphicData>
        </a:graphic>
      </p:graphicFrame>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1575965248"/>
              </p:ext>
            </p:extLst>
          </p:nvPr>
        </p:nvGraphicFramePr>
        <p:xfrm>
          <a:off x="457200" y="332656"/>
          <a:ext cx="8640961" cy="6830860"/>
        </p:xfrm>
        <a:graphic>
          <a:graphicData uri="http://schemas.openxmlformats.org/drawingml/2006/table">
            <a:tbl>
              <a:tblPr/>
              <a:tblGrid>
                <a:gridCol w="3681526"/>
                <a:gridCol w="4959435"/>
              </a:tblGrid>
              <a:tr h="2895702">
                <a:tc>
                  <a:txBody>
                    <a:bodyPr/>
                    <a:lstStyle/>
                    <a:p>
                      <a:pPr>
                        <a:lnSpc>
                          <a:spcPct val="105000"/>
                        </a:lnSpc>
                        <a:spcAft>
                          <a:spcPts val="0"/>
                        </a:spcAft>
                        <a:tabLst>
                          <a:tab pos="333375" algn="l"/>
                        </a:tabLst>
                      </a:pPr>
                      <a:r>
                        <a:rPr lang="ru-RU" sz="2400" b="1" i="1" dirty="0">
                          <a:solidFill>
                            <a:srgbClr val="FF0000"/>
                          </a:solidFill>
                          <a:effectLst/>
                          <a:latin typeface="Times New Roman"/>
                          <a:ea typeface="Times New Roman"/>
                          <a:cs typeface="Times New Roman"/>
                        </a:rPr>
                        <a:t>Он стройный и красивый,</a:t>
                      </a:r>
                      <a:endParaRPr lang="ru-RU" sz="2000" b="1" i="1" dirty="0">
                        <a:solidFill>
                          <a:srgbClr val="FF0000"/>
                        </a:solidFill>
                        <a:effectLst/>
                        <a:latin typeface="Calibri"/>
                        <a:ea typeface="Times New Roman"/>
                        <a:cs typeface="Times New Roman"/>
                      </a:endParaRPr>
                    </a:p>
                    <a:p>
                      <a:pPr>
                        <a:lnSpc>
                          <a:spcPct val="105000"/>
                        </a:lnSpc>
                        <a:spcAft>
                          <a:spcPts val="0"/>
                        </a:spcAft>
                        <a:tabLst>
                          <a:tab pos="333375" algn="l"/>
                        </a:tabLst>
                      </a:pPr>
                      <a:r>
                        <a:rPr lang="ru-RU" sz="2400" b="1" i="1" dirty="0">
                          <a:solidFill>
                            <a:srgbClr val="FF0000"/>
                          </a:solidFill>
                          <a:effectLst/>
                          <a:latin typeface="Times New Roman"/>
                          <a:ea typeface="Times New Roman"/>
                          <a:cs typeface="Times New Roman"/>
                        </a:rPr>
                        <a:t>У него густая грива.</a:t>
                      </a:r>
                      <a:endParaRPr lang="ru-RU" sz="2000" b="1" i="1" dirty="0">
                        <a:solidFill>
                          <a:srgbClr val="FF0000"/>
                        </a:solidFill>
                        <a:effectLst/>
                        <a:latin typeface="Calibri"/>
                        <a:ea typeface="Times New Roman"/>
                        <a:cs typeface="Times New Roman"/>
                      </a:endParaRPr>
                    </a:p>
                    <a:p>
                      <a:pPr>
                        <a:lnSpc>
                          <a:spcPct val="105000"/>
                        </a:lnSpc>
                        <a:spcAft>
                          <a:spcPts val="0"/>
                        </a:spcAft>
                        <a:tabLst>
                          <a:tab pos="333375" algn="l"/>
                        </a:tabLst>
                      </a:pPr>
                      <a:r>
                        <a:rPr lang="ru-RU" sz="2400" b="1" i="1" dirty="0">
                          <a:solidFill>
                            <a:srgbClr val="FF0000"/>
                          </a:solidFill>
                          <a:effectLst/>
                          <a:latin typeface="Times New Roman"/>
                          <a:ea typeface="Times New Roman"/>
                          <a:cs typeface="Times New Roman"/>
                        </a:rPr>
                        <a:t>Жаль, нельзя на нём промчаться.</a:t>
                      </a:r>
                      <a:endParaRPr lang="ru-RU" sz="2000" b="1" i="1" dirty="0">
                        <a:solidFill>
                          <a:srgbClr val="FF0000"/>
                        </a:solidFill>
                        <a:effectLst/>
                        <a:latin typeface="Calibri"/>
                        <a:ea typeface="Times New Roman"/>
                        <a:cs typeface="Times New Roman"/>
                      </a:endParaRPr>
                    </a:p>
                    <a:p>
                      <a:pPr>
                        <a:lnSpc>
                          <a:spcPct val="105000"/>
                        </a:lnSpc>
                        <a:spcAft>
                          <a:spcPts val="0"/>
                        </a:spcAft>
                        <a:tabLst>
                          <a:tab pos="333375" algn="l"/>
                        </a:tabLst>
                      </a:pPr>
                      <a:r>
                        <a:rPr lang="ru-RU" sz="2400" b="1" i="1" dirty="0">
                          <a:solidFill>
                            <a:srgbClr val="FF0000"/>
                          </a:solidFill>
                          <a:effectLst/>
                          <a:latin typeface="Times New Roman"/>
                          <a:ea typeface="Times New Roman"/>
                          <a:cs typeface="Times New Roman"/>
                        </a:rPr>
                        <a:t>Только можно покачаться. </a:t>
                      </a:r>
                      <a:endParaRPr lang="ru-RU" sz="2000" b="1" i="1" dirty="0">
                        <a:solidFill>
                          <a:srgbClr val="FF0000"/>
                        </a:solidFill>
                        <a:effectLst/>
                        <a:latin typeface="Calibri"/>
                        <a:ea typeface="Times New Roman"/>
                        <a:cs typeface="Times New Roman"/>
                      </a:endParaRPr>
                    </a:p>
                    <a:p>
                      <a:pPr>
                        <a:lnSpc>
                          <a:spcPct val="105000"/>
                        </a:lnSpc>
                        <a:spcAft>
                          <a:spcPts val="600"/>
                        </a:spcAft>
                        <a:tabLst>
                          <a:tab pos="333375" algn="l"/>
                        </a:tabLst>
                      </a:pPr>
                      <a:r>
                        <a:rPr lang="ru-RU" sz="2400" b="1" i="1" dirty="0">
                          <a:solidFill>
                            <a:srgbClr val="FF0000"/>
                          </a:solidFill>
                          <a:effectLst/>
                          <a:latin typeface="Times New Roman"/>
                          <a:ea typeface="Times New Roman"/>
                          <a:cs typeface="Times New Roman"/>
                        </a:rPr>
                        <a:t>                     (Конь-качалка.)</a:t>
                      </a:r>
                      <a:endParaRPr lang="ru-RU" sz="2000" b="1" i="1" dirty="0">
                        <a:solidFill>
                          <a:srgbClr val="FF0000"/>
                        </a:solidFill>
                        <a:effectLst/>
                        <a:latin typeface="Calibri"/>
                        <a:ea typeface="Times New Roman"/>
                        <a:cs typeface="Times New Roman"/>
                      </a:endParaRPr>
                    </a:p>
                  </a:txBody>
                  <a:tcPr marL="19050" marR="19050" marT="19050" marB="19050">
                    <a:lnL>
                      <a:noFill/>
                    </a:lnL>
                    <a:lnR>
                      <a:noFill/>
                    </a:lnR>
                    <a:lnT>
                      <a:noFill/>
                    </a:lnT>
                    <a:lnB>
                      <a:noFill/>
                    </a:lnB>
                  </a:tcPr>
                </a:tc>
                <a:tc>
                  <a:txBody>
                    <a:bodyPr/>
                    <a:lstStyle/>
                    <a:p>
                      <a:pPr>
                        <a:lnSpc>
                          <a:spcPct val="105000"/>
                        </a:lnSpc>
                        <a:spcAft>
                          <a:spcPts val="0"/>
                        </a:spcAft>
                        <a:tabLst>
                          <a:tab pos="333375" algn="l"/>
                        </a:tabLst>
                      </a:pPr>
                      <a:r>
                        <a:rPr lang="ru-RU" sz="2000" b="1" i="1" dirty="0">
                          <a:solidFill>
                            <a:schemeClr val="tx2"/>
                          </a:solidFill>
                          <a:effectLst/>
                          <a:latin typeface="Times New Roman"/>
                          <a:ea typeface="Times New Roman"/>
                          <a:cs typeface="Times New Roman"/>
                        </a:rPr>
                        <a:t>Зверь забавный сшит из плюша,</a:t>
                      </a:r>
                      <a:endParaRPr lang="ru-RU" sz="1800" b="1" i="1" dirty="0">
                        <a:solidFill>
                          <a:schemeClr val="tx2"/>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tx2"/>
                          </a:solidFill>
                          <a:effectLst/>
                          <a:latin typeface="Times New Roman"/>
                          <a:ea typeface="Times New Roman"/>
                          <a:cs typeface="Times New Roman"/>
                        </a:rPr>
                        <a:t>Есть и лапы, есть и уши.</a:t>
                      </a:r>
                      <a:endParaRPr lang="ru-RU" sz="1800" b="1" i="1" dirty="0">
                        <a:solidFill>
                          <a:schemeClr val="tx2"/>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tx2"/>
                          </a:solidFill>
                          <a:effectLst/>
                          <a:latin typeface="Times New Roman"/>
                          <a:ea typeface="Times New Roman"/>
                          <a:cs typeface="Times New Roman"/>
                        </a:rPr>
                        <a:t>Мёду зверю дай немного</a:t>
                      </a:r>
                      <a:endParaRPr lang="ru-RU" sz="1800" b="1" i="1" dirty="0">
                        <a:solidFill>
                          <a:schemeClr val="tx2"/>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tx2"/>
                          </a:solidFill>
                          <a:effectLst/>
                          <a:latin typeface="Times New Roman"/>
                          <a:ea typeface="Times New Roman"/>
                          <a:cs typeface="Times New Roman"/>
                        </a:rPr>
                        <a:t>И устрой ему берлогу.</a:t>
                      </a:r>
                      <a:endParaRPr lang="ru-RU" sz="1800" b="1" i="1" dirty="0">
                        <a:solidFill>
                          <a:schemeClr val="tx2"/>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tx2"/>
                          </a:solidFill>
                          <a:effectLst/>
                          <a:latin typeface="Times New Roman"/>
                          <a:ea typeface="Times New Roman"/>
                          <a:cs typeface="Times New Roman"/>
                        </a:rPr>
                        <a:t>               (Плюшевый медведь.)</a:t>
                      </a:r>
                      <a:endParaRPr lang="ru-RU" sz="1800" b="1" i="1" dirty="0">
                        <a:solidFill>
                          <a:schemeClr val="tx2"/>
                        </a:solidFill>
                        <a:effectLst/>
                        <a:latin typeface="Calibri"/>
                        <a:ea typeface="Times New Roman"/>
                        <a:cs typeface="Times New Roman"/>
                      </a:endParaRPr>
                    </a:p>
                  </a:txBody>
                  <a:tcPr marL="19050" marR="19050" marT="19050" marB="19050">
                    <a:lnL>
                      <a:noFill/>
                    </a:lnL>
                    <a:lnR>
                      <a:noFill/>
                    </a:lnR>
                    <a:lnT>
                      <a:noFill/>
                    </a:lnT>
                    <a:lnB>
                      <a:noFill/>
                    </a:lnB>
                  </a:tcPr>
                </a:tc>
              </a:tr>
              <a:tr h="3737838">
                <a:tc>
                  <a:txBody>
                    <a:bodyPr/>
                    <a:lstStyle/>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Вот упрямый человек!</a:t>
                      </a:r>
                      <a:endParaRPr lang="ru-RU" sz="18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Не заставишь лечь вовек!</a:t>
                      </a:r>
                      <a:endParaRPr lang="ru-RU" sz="18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Вам такой встречается?</a:t>
                      </a:r>
                      <a:endParaRPr lang="ru-RU" sz="18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Он совсем не хочет спать,</a:t>
                      </a:r>
                      <a:endParaRPr lang="ru-RU" sz="18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Положу – встает опять</a:t>
                      </a:r>
                      <a:endParaRPr lang="ru-RU" sz="18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И стоит – качается.</a:t>
                      </a:r>
                      <a:endParaRPr lang="ru-RU" sz="18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Как он называется? </a:t>
                      </a:r>
                      <a:endParaRPr lang="ru-RU" sz="18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000" b="1" i="1" dirty="0">
                          <a:solidFill>
                            <a:schemeClr val="bg2">
                              <a:lumMod val="10000"/>
                            </a:schemeClr>
                          </a:solidFill>
                          <a:effectLst/>
                          <a:latin typeface="Times New Roman"/>
                          <a:ea typeface="Times New Roman"/>
                          <a:cs typeface="Times New Roman"/>
                        </a:rPr>
                        <a:t>                     (Ванька-встанька.)</a:t>
                      </a:r>
                      <a:endParaRPr lang="ru-RU" sz="1800" b="1" i="1" dirty="0">
                        <a:solidFill>
                          <a:schemeClr val="bg2">
                            <a:lumMod val="10000"/>
                          </a:schemeClr>
                        </a:solidFill>
                        <a:effectLst/>
                        <a:latin typeface="Calibri"/>
                        <a:ea typeface="Times New Roman"/>
                        <a:cs typeface="Times New Roman"/>
                      </a:endParaRPr>
                    </a:p>
                  </a:txBody>
                  <a:tcPr marL="19050" marR="19050" marT="19050" marB="19050">
                    <a:lnL>
                      <a:noFill/>
                    </a:lnL>
                    <a:lnR>
                      <a:noFill/>
                    </a:lnR>
                    <a:lnT>
                      <a:noFill/>
                    </a:lnT>
                    <a:lnB>
                      <a:noFill/>
                    </a:lnB>
                  </a:tcPr>
                </a:tc>
                <a:tc>
                  <a:txBody>
                    <a:bodyPr/>
                    <a:lstStyle/>
                    <a:p>
                      <a:pPr>
                        <a:lnSpc>
                          <a:spcPct val="105000"/>
                        </a:lnSpc>
                        <a:spcAft>
                          <a:spcPts val="0"/>
                        </a:spcAft>
                        <a:tabLst>
                          <a:tab pos="333375" algn="l"/>
                        </a:tabLst>
                      </a:pPr>
                      <a:r>
                        <a:rPr lang="ru-RU" sz="2400" b="1" i="1" dirty="0">
                          <a:solidFill>
                            <a:schemeClr val="bg2">
                              <a:lumMod val="10000"/>
                            </a:schemeClr>
                          </a:solidFill>
                          <a:effectLst/>
                          <a:latin typeface="Times New Roman"/>
                          <a:ea typeface="Times New Roman"/>
                          <a:cs typeface="Times New Roman"/>
                        </a:rPr>
                        <a:t>Совсем не нужен ей водитель.</a:t>
                      </a:r>
                      <a:endParaRPr lang="ru-RU" sz="20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400" b="1" i="1" dirty="0">
                          <a:solidFill>
                            <a:schemeClr val="bg2">
                              <a:lumMod val="10000"/>
                            </a:schemeClr>
                          </a:solidFill>
                          <a:effectLst/>
                          <a:latin typeface="Times New Roman"/>
                          <a:ea typeface="Times New Roman"/>
                          <a:cs typeface="Times New Roman"/>
                        </a:rPr>
                        <a:t>Ключом её вы заводите –</a:t>
                      </a:r>
                      <a:endParaRPr lang="ru-RU" sz="20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400" b="1" i="1" dirty="0">
                          <a:solidFill>
                            <a:schemeClr val="bg2">
                              <a:lumMod val="10000"/>
                            </a:schemeClr>
                          </a:solidFill>
                          <a:effectLst/>
                          <a:latin typeface="Times New Roman"/>
                          <a:ea typeface="Times New Roman"/>
                          <a:cs typeface="Times New Roman"/>
                        </a:rPr>
                        <a:t>Колёсики начнут крутиться.	</a:t>
                      </a:r>
                      <a:endParaRPr lang="ru-RU" sz="20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400" b="1" i="1" dirty="0">
                          <a:solidFill>
                            <a:schemeClr val="bg2">
                              <a:lumMod val="10000"/>
                            </a:schemeClr>
                          </a:solidFill>
                          <a:effectLst/>
                          <a:latin typeface="Times New Roman"/>
                          <a:ea typeface="Times New Roman"/>
                          <a:cs typeface="Times New Roman"/>
                        </a:rPr>
                        <a:t>Поставьте и она помчится. </a:t>
                      </a:r>
                      <a:endParaRPr lang="ru-RU" sz="2000" b="1" i="1" dirty="0">
                        <a:solidFill>
                          <a:schemeClr val="bg2">
                            <a:lumMod val="10000"/>
                          </a:schemeClr>
                        </a:solidFill>
                        <a:effectLst/>
                        <a:latin typeface="Calibri"/>
                        <a:ea typeface="Times New Roman"/>
                        <a:cs typeface="Times New Roman"/>
                      </a:endParaRPr>
                    </a:p>
                    <a:p>
                      <a:pPr>
                        <a:lnSpc>
                          <a:spcPct val="105000"/>
                        </a:lnSpc>
                        <a:spcAft>
                          <a:spcPts val="0"/>
                        </a:spcAft>
                        <a:tabLst>
                          <a:tab pos="333375" algn="l"/>
                        </a:tabLst>
                      </a:pPr>
                      <a:r>
                        <a:rPr lang="ru-RU" sz="2400" b="1" i="1" dirty="0">
                          <a:solidFill>
                            <a:schemeClr val="bg2">
                              <a:lumMod val="10000"/>
                            </a:schemeClr>
                          </a:solidFill>
                          <a:effectLst/>
                          <a:latin typeface="Times New Roman"/>
                          <a:ea typeface="Times New Roman"/>
                          <a:cs typeface="Times New Roman"/>
                        </a:rPr>
                        <a:t>                     (Заводная машина.)</a:t>
                      </a:r>
                      <a:endParaRPr lang="ru-RU" sz="2000" b="1" i="1" dirty="0">
                        <a:solidFill>
                          <a:schemeClr val="bg2">
                            <a:lumMod val="10000"/>
                          </a:schemeClr>
                        </a:solidFill>
                        <a:effectLst/>
                        <a:latin typeface="Calibri"/>
                        <a:ea typeface="Times New Roman"/>
                        <a:cs typeface="Times New Roman"/>
                      </a:endParaRPr>
                    </a:p>
                  </a:txBody>
                  <a:tcPr marL="19050" marR="19050" marT="19050" marB="19050">
                    <a:lnL>
                      <a:noFill/>
                    </a:lnL>
                    <a:lnR>
                      <a:noFill/>
                    </a:lnR>
                    <a:lnT>
                      <a:noFill/>
                    </a:lnT>
                    <a:lnB>
                      <a:noFill/>
                    </a:lnB>
                  </a:tcPr>
                </a:tc>
              </a:tr>
            </a:tbl>
          </a:graphicData>
        </a:graphic>
      </p:graphicFrame>
    </p:spTree>
    <p:extLst>
      <p:ext uri="{BB962C8B-B14F-4D97-AF65-F5344CB8AC3E}">
        <p14:creationId xmlns:p14="http://schemas.microsoft.com/office/powerpoint/2010/main" val="69254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Autofit/>
          </a:bodyPr>
          <a:lstStyle/>
          <a:p>
            <a:r>
              <a:rPr lang="ru-RU" sz="2800" b="1" dirty="0">
                <a:latin typeface="Times New Roman"/>
                <a:ea typeface="Times New Roman"/>
              </a:rPr>
              <a:t>Из каких материалов делают игрушки? (Пластмасса, дерево, ткань.) Какие бывают игрушки? (Механические, автоматические, заводные, плюшевые.) </a:t>
            </a:r>
            <a:endParaRPr lang="ru-RU" sz="2800" b="1"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48" y="1844824"/>
            <a:ext cx="3498304" cy="232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792060"/>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735901"/>
            <a:ext cx="2291596" cy="229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7504" y="2676025"/>
            <a:ext cx="2244080" cy="224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761" y="3798065"/>
            <a:ext cx="2222667" cy="175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idx="1"/>
          </p:nvPr>
        </p:nvSpPr>
        <p:spPr>
          <a:xfrm>
            <a:off x="521296" y="1806592"/>
            <a:ext cx="8229600" cy="4525963"/>
          </a:xfrm>
        </p:spPr>
        <p:txBody>
          <a:bodyPr/>
          <a:lstStyle/>
          <a:p>
            <a:endParaRPr lang="ru-RU" dirty="0"/>
          </a:p>
        </p:txBody>
      </p:sp>
    </p:spTree>
    <p:extLst>
      <p:ext uri="{BB962C8B-B14F-4D97-AF65-F5344CB8AC3E}">
        <p14:creationId xmlns:p14="http://schemas.microsoft.com/office/powerpoint/2010/main" val="6112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64149" y="1340768"/>
            <a:ext cx="5832648" cy="3785652"/>
          </a:xfrm>
          <a:prstGeom prst="rect">
            <a:avLst/>
          </a:prstGeom>
          <a:noFill/>
        </p:spPr>
        <p:txBody>
          <a:bodyPr wrap="square" rtlCol="0">
            <a:spAutoFit/>
          </a:bodyPr>
          <a:lstStyle/>
          <a:p>
            <a:r>
              <a:rPr lang="ru-RU" sz="2400" b="1" i="1" dirty="0">
                <a:latin typeface="Times New Roman"/>
                <a:ea typeface="Times New Roman"/>
              </a:rPr>
              <a:t>Подберите слова, которые помогут вам описать ваше отношение к игрушке. (</a:t>
            </a:r>
            <a:r>
              <a:rPr lang="ru-RU" sz="2400" b="1" i="1" dirty="0">
                <a:solidFill>
                  <a:srgbClr val="C00000"/>
                </a:solidFill>
                <a:latin typeface="Times New Roman"/>
                <a:ea typeface="Times New Roman"/>
              </a:rPr>
              <a:t>Удивительная, забавная, прекрасная, чудесная, симпатичная, занимательная, интересная.</a:t>
            </a:r>
            <a:r>
              <a:rPr lang="ru-RU" sz="2400" b="1" i="1" dirty="0">
                <a:latin typeface="Times New Roman"/>
                <a:ea typeface="Times New Roman"/>
              </a:rPr>
              <a:t>) С помощью этих слов вы можете дать оценку предмету, игрушке. Каждое слово необходимо правильно употребить, иначе может потеряться его значение. Игрушка может рассказать о своей хозяйке или хозяине.</a:t>
            </a:r>
            <a:endParaRPr lang="ru-RU" sz="2400" b="1" i="1" dirty="0"/>
          </a:p>
        </p:txBody>
      </p:sp>
    </p:spTree>
    <p:extLst>
      <p:ext uri="{BB962C8B-B14F-4D97-AF65-F5344CB8AC3E}">
        <p14:creationId xmlns:p14="http://schemas.microsoft.com/office/powerpoint/2010/main" val="2763761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descr="Видеоурок &amp;quot;Русская народная игрушка матрешка&amp;quot; фотографии."/>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3" y="32520"/>
            <a:ext cx="3419872" cy="197645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9932"/>
            <a:ext cx="3024336" cy="199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Белорусские народные подвижные игры Государственное учреждение образования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7937"/>
            <a:ext cx="2987824" cy="199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48680" y="2163233"/>
            <a:ext cx="8820472" cy="4401205"/>
          </a:xfrm>
          <a:prstGeom prst="rect">
            <a:avLst/>
          </a:prstGeom>
        </p:spPr>
        <p:txBody>
          <a:bodyPr wrap="square">
            <a:spAutoFit/>
          </a:bodyPr>
          <a:lstStyle/>
          <a:p>
            <a:r>
              <a:rPr lang="ru-RU" sz="2000" dirty="0">
                <a:latin typeface="Times New Roman"/>
                <a:ea typeface="Times New Roman"/>
              </a:rPr>
              <a:t>А может ли игрушка рассказать о  целом  народе?  Назовите   любимые  игрушки  русского  народа. </a:t>
            </a:r>
            <a:r>
              <a:rPr lang="ru-RU" sz="2000" i="1" dirty="0">
                <a:latin typeface="Times New Roman"/>
                <a:ea typeface="Times New Roman"/>
              </a:rPr>
              <a:t>(Матрёшки, петушки, свистульки.)</a:t>
            </a:r>
            <a:r>
              <a:rPr lang="ru-RU" sz="2000" dirty="0">
                <a:latin typeface="Times New Roman"/>
                <a:ea typeface="Times New Roman"/>
              </a:rPr>
              <a:t> Игрушка сопутствует человеку с древнейших времён. В национальных русских игрушках всегда передавалась доброта, мягкий юмор. В них нет ни агрессивности, ни высокомерия. Игрушки скромные, простые, дарят людям радость. Всему миру известна дымковская игрушка. На глиняных игрушках мы видим необычный геометрический узор. Барыни, всадники, петухи, козлики украшены красными, синими, жёлтыми, зелёными кругами, точками, полосками, волнистыми линиями. Это придаёт изделиям лёгкость, выразительность, делает их сказочными и неповторимыми. Изящные и нарядные дымковские игрушки способны украсить любой интерьер. Во всём мире знают уникальное русское изделие – матрёшку. Оказывается, хорошо знакомая «кукла в кукле» пришла к нам из Японии. Но так прижилась в России, что считается русским сувениром.</a:t>
            </a:r>
            <a:endParaRPr lang="ru-RU" sz="2000" dirty="0"/>
          </a:p>
        </p:txBody>
      </p:sp>
    </p:spTree>
    <p:extLst>
      <p:ext uri="{BB962C8B-B14F-4D97-AF65-F5344CB8AC3E}">
        <p14:creationId xmlns:p14="http://schemas.microsoft.com/office/powerpoint/2010/main" val="305860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2276872"/>
            <a:ext cx="7128792" cy="850297"/>
          </a:xfrm>
          <a:prstGeom prst="rect">
            <a:avLst/>
          </a:prstGeom>
          <a:noFill/>
        </p:spPr>
        <p:txBody>
          <a:bodyPr wrap="square" rtlCol="0">
            <a:spAutoFit/>
          </a:bodyPr>
          <a:lstStyle/>
          <a:p>
            <a:pPr indent="228600">
              <a:lnSpc>
                <a:spcPct val="105000"/>
              </a:lnSpc>
              <a:spcBef>
                <a:spcPts val="600"/>
              </a:spcBef>
              <a:spcAft>
                <a:spcPts val="0"/>
              </a:spcAft>
              <a:tabLst>
                <a:tab pos="333375" algn="l"/>
              </a:tabLst>
            </a:pPr>
            <a:r>
              <a:rPr lang="ru-RU" sz="2400" b="1" i="1" dirty="0">
                <a:latin typeface="Times New Roman"/>
                <a:ea typeface="Times New Roman"/>
                <a:cs typeface="Times New Roman"/>
              </a:rPr>
              <a:t>Давайте составим рассказ «Моя любимая игрушка» по</a:t>
            </a:r>
            <a:r>
              <a:rPr lang="ru-RU" sz="2400" b="1" i="1" spc="225" dirty="0">
                <a:latin typeface="Times New Roman"/>
                <a:ea typeface="Times New Roman"/>
                <a:cs typeface="Times New Roman"/>
              </a:rPr>
              <a:t> плану</a:t>
            </a:r>
            <a:r>
              <a:rPr lang="ru-RU" sz="2400" b="1" i="1" dirty="0">
                <a:latin typeface="Times New Roman"/>
                <a:ea typeface="Times New Roman"/>
                <a:cs typeface="Times New Roman"/>
              </a:rPr>
              <a:t>:</a:t>
            </a:r>
            <a:endParaRPr lang="ru-RU" b="1" i="1" dirty="0">
              <a:ea typeface="Times New Roman"/>
              <a:cs typeface="Times New Roman"/>
            </a:endParaRPr>
          </a:p>
        </p:txBody>
      </p:sp>
      <p:sp>
        <p:nvSpPr>
          <p:cNvPr id="5" name="TextBox 4"/>
          <p:cNvSpPr txBox="1"/>
          <p:nvPr/>
        </p:nvSpPr>
        <p:spPr>
          <a:xfrm>
            <a:off x="1331640" y="3140968"/>
            <a:ext cx="6408712" cy="2457596"/>
          </a:xfrm>
          <a:prstGeom prst="rect">
            <a:avLst/>
          </a:prstGeom>
          <a:noFill/>
        </p:spPr>
        <p:txBody>
          <a:bodyPr wrap="square" rtlCol="0">
            <a:spAutoFit/>
          </a:bodyPr>
          <a:lstStyle/>
          <a:p>
            <a:pPr indent="228600" algn="just">
              <a:lnSpc>
                <a:spcPct val="105000"/>
              </a:lnSpc>
              <a:spcBef>
                <a:spcPts val="300"/>
              </a:spcBef>
              <a:spcAft>
                <a:spcPts val="0"/>
              </a:spcAft>
              <a:tabLst>
                <a:tab pos="333375" algn="l"/>
              </a:tabLst>
            </a:pPr>
            <a:r>
              <a:rPr lang="ru-RU" sz="2400" i="1" u="sng" dirty="0">
                <a:latin typeface="Times New Roman"/>
                <a:ea typeface="Times New Roman"/>
                <a:cs typeface="Times New Roman"/>
              </a:rPr>
              <a:t>1) Как называется моя игрушка.</a:t>
            </a:r>
            <a:endParaRPr lang="ru-RU" i="1" u="sng" dirty="0">
              <a:ea typeface="Times New Roman"/>
              <a:cs typeface="Times New Roman"/>
            </a:endParaRPr>
          </a:p>
          <a:p>
            <a:pPr indent="228600" algn="just">
              <a:lnSpc>
                <a:spcPct val="105000"/>
              </a:lnSpc>
              <a:spcAft>
                <a:spcPts val="0"/>
              </a:spcAft>
              <a:tabLst>
                <a:tab pos="333375" algn="l"/>
              </a:tabLst>
            </a:pPr>
            <a:r>
              <a:rPr lang="ru-RU" sz="2400" i="1" u="sng" dirty="0">
                <a:latin typeface="Times New Roman"/>
                <a:ea typeface="Times New Roman"/>
                <a:cs typeface="Times New Roman"/>
              </a:rPr>
              <a:t>2) Кто и когда мне ее подарил.</a:t>
            </a:r>
            <a:endParaRPr lang="ru-RU" i="1" u="sng" dirty="0">
              <a:ea typeface="Times New Roman"/>
              <a:cs typeface="Times New Roman"/>
            </a:endParaRPr>
          </a:p>
          <a:p>
            <a:pPr indent="228600" algn="just">
              <a:lnSpc>
                <a:spcPct val="105000"/>
              </a:lnSpc>
              <a:spcAft>
                <a:spcPts val="0"/>
              </a:spcAft>
              <a:tabLst>
                <a:tab pos="333375" algn="l"/>
              </a:tabLst>
            </a:pPr>
            <a:r>
              <a:rPr lang="ru-RU" sz="2400" i="1" u="sng" dirty="0">
                <a:latin typeface="Times New Roman"/>
                <a:ea typeface="Times New Roman"/>
                <a:cs typeface="Times New Roman"/>
              </a:rPr>
              <a:t>3) Как я играю с ней.</a:t>
            </a:r>
            <a:endParaRPr lang="ru-RU" i="1" u="sng" dirty="0">
              <a:ea typeface="Times New Roman"/>
              <a:cs typeface="Times New Roman"/>
            </a:endParaRPr>
          </a:p>
          <a:p>
            <a:pPr indent="228600" algn="just">
              <a:lnSpc>
                <a:spcPct val="105000"/>
              </a:lnSpc>
              <a:spcAft>
                <a:spcPts val="0"/>
              </a:spcAft>
              <a:tabLst>
                <a:tab pos="333375" algn="l"/>
              </a:tabLst>
            </a:pPr>
            <a:r>
              <a:rPr lang="ru-RU" sz="2400" i="1" u="sng" dirty="0">
                <a:latin typeface="Times New Roman"/>
                <a:ea typeface="Times New Roman"/>
                <a:cs typeface="Times New Roman"/>
              </a:rPr>
              <a:t>4) Из чего сделана эта игрушка.</a:t>
            </a:r>
            <a:endParaRPr lang="ru-RU" i="1" u="sng" dirty="0">
              <a:ea typeface="Times New Roman"/>
              <a:cs typeface="Times New Roman"/>
            </a:endParaRPr>
          </a:p>
          <a:p>
            <a:pPr indent="228600" algn="just">
              <a:lnSpc>
                <a:spcPct val="105000"/>
              </a:lnSpc>
              <a:spcBef>
                <a:spcPts val="300"/>
              </a:spcBef>
              <a:spcAft>
                <a:spcPts val="0"/>
              </a:spcAft>
              <a:tabLst>
                <a:tab pos="333375" algn="l"/>
              </a:tabLst>
            </a:pPr>
            <a:r>
              <a:rPr lang="ru-RU" sz="2400" i="1" u="sng" dirty="0">
                <a:latin typeface="Times New Roman"/>
                <a:ea typeface="Times New Roman"/>
                <a:cs typeface="Times New Roman"/>
              </a:rPr>
              <a:t>Каждый ребенок, пользуясь планом, рассказывает о своей любимой игрушке.</a:t>
            </a:r>
            <a:endParaRPr lang="ru-RU" i="1" u="sng" dirty="0">
              <a:ea typeface="Times New Roman"/>
              <a:cs typeface="Times New Roman"/>
            </a:endParaRPr>
          </a:p>
        </p:txBody>
      </p:sp>
    </p:spTree>
    <p:extLst>
      <p:ext uri="{BB962C8B-B14F-4D97-AF65-F5344CB8AC3E}">
        <p14:creationId xmlns:p14="http://schemas.microsoft.com/office/powerpoint/2010/main" val="279951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1064</Words>
  <Application>Microsoft Office PowerPoint</Application>
  <PresentationFormat>Экран (4:3)</PresentationFormat>
  <Paragraphs>94</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Из каких материалов делают игрушки? (Пластмасса, дерево, ткань.) Какие бывают игрушки? (Механические, автоматические, заводные, плюшевые.)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МОЯ ЛЮБИМАЯ ИГРУШКА. ЗИМА </dc:title>
  <dc:creator>User</dc:creator>
  <cp:lastModifiedBy>User</cp:lastModifiedBy>
  <cp:revision>9</cp:revision>
  <dcterms:created xsi:type="dcterms:W3CDTF">2022-02-09T12:40:41Z</dcterms:created>
  <dcterms:modified xsi:type="dcterms:W3CDTF">2022-02-09T15:06:55Z</dcterms:modified>
</cp:coreProperties>
</file>