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7" r:id="rId5"/>
    <p:sldId id="268" r:id="rId6"/>
    <p:sldId id="270" r:id="rId7"/>
    <p:sldId id="269" r:id="rId8"/>
    <p:sldId id="271" r:id="rId9"/>
    <p:sldId id="272" r:id="rId10"/>
    <p:sldId id="258" r:id="rId11"/>
    <p:sldId id="262" r:id="rId12"/>
    <p:sldId id="27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12368" y="620688"/>
            <a:ext cx="5540152" cy="2744974"/>
          </a:xfrm>
        </p:spPr>
        <p:txBody>
          <a:bodyPr>
            <a:normAutofit fontScale="90000"/>
          </a:bodyPr>
          <a:lstStyle/>
          <a:p>
            <a:pPr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ТЕМА: СЧЕТ. ОРИГАМИ «БАБОЧКА»</a:t>
            </a:r>
            <a:r>
              <a:rPr lang="ru-RU" sz="3600" dirty="0">
                <a:ea typeface="Times New Roman"/>
                <a:cs typeface="Times New Roman"/>
              </a:rPr>
              <a:t/>
            </a:r>
            <a:br>
              <a:rPr lang="ru-RU" sz="3600" dirty="0">
                <a:ea typeface="Times New Roman"/>
                <a:cs typeface="Times New Roman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313110"/>
            <a:ext cx="2624336" cy="1752600"/>
          </a:xfrm>
        </p:spPr>
        <p:txBody>
          <a:bodyPr/>
          <a:lstStyle/>
          <a:p>
            <a:r>
              <a:rPr lang="ru-RU" dirty="0" smtClean="0"/>
              <a:t>Подготовительная к школе группа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54915"/>
            <a:ext cx="3206130" cy="320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96044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825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indent="228600" algn="just">
              <a:lnSpc>
                <a:spcPct val="105000"/>
              </a:lnSpc>
              <a:spcBef>
                <a:spcPts val="600"/>
              </a:spcBef>
              <a:spcAft>
                <a:spcPts val="300"/>
              </a:spcAft>
              <a:tabLst>
                <a:tab pos="333375" algn="l"/>
              </a:tabLst>
            </a:pP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Изготовление оригами «Бабочка».</a:t>
            </a:r>
            <a:r>
              <a:rPr lang="ru-RU" sz="2400" dirty="0">
                <a:ea typeface="Times New Roman"/>
                <a:cs typeface="Times New Roman"/>
              </a:rPr>
              <a:t/>
            </a:r>
            <a:br>
              <a:rPr lang="ru-RU" sz="2400" dirty="0">
                <a:ea typeface="Times New Roman"/>
                <a:cs typeface="Times New Roman"/>
              </a:rPr>
            </a:br>
            <a:r>
              <a:rPr lang="ru-RU" sz="2400" dirty="0">
                <a:latin typeface="Times New Roman"/>
                <a:ea typeface="Times New Roman"/>
                <a:cs typeface="Times New Roman"/>
              </a:rPr>
              <a:t>– Рассмотрите образец и схему работы. Расскажите об этапах работы.</a:t>
            </a:r>
            <a:r>
              <a:rPr lang="ru-RU" sz="2400" dirty="0">
                <a:ea typeface="Times New Roman"/>
                <a:cs typeface="Times New Roman"/>
              </a:rPr>
              <a:t/>
            </a:r>
            <a:br>
              <a:rPr lang="ru-RU" sz="2400" dirty="0">
                <a:ea typeface="Times New Roman"/>
                <a:cs typeface="Times New Roman"/>
              </a:rPr>
            </a:br>
            <a:endParaRPr lang="ru-RU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124744"/>
            <a:ext cx="856895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8469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96752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188640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spc="225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Этапы работы</a:t>
            </a:r>
            <a:r>
              <a:rPr lang="ru-RU" sz="3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:</a:t>
            </a:r>
            <a:r>
              <a:rPr lang="ru-RU" sz="2800" dirty="0">
                <a:solidFill>
                  <a:prstClr val="black"/>
                </a:solidFill>
                <a:ea typeface="Times New Roman"/>
                <a:cs typeface="Times New Roman"/>
              </a:rPr>
              <a:t/>
            </a:r>
            <a:br>
              <a:rPr lang="ru-RU" sz="2800" dirty="0">
                <a:solidFill>
                  <a:prstClr val="black"/>
                </a:solidFill>
                <a:ea typeface="Times New Roman"/>
                <a:cs typeface="Times New Roman"/>
              </a:rPr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99592" y="836712"/>
            <a:ext cx="7632848" cy="327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342900" algn="just">
              <a:lnSpc>
                <a:spcPct val="105000"/>
              </a:lnSpc>
              <a:spcBef>
                <a:spcPts val="300"/>
              </a:spcBef>
              <a:buAutoNum type="arabicPeriod"/>
              <a:tabLst>
                <a:tab pos="333375" algn="l"/>
              </a:tabLst>
            </a:pPr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Сложите 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цветную бумагу по диагонали, чтобы получился треугольник. Положите его перед собой вершиной </a:t>
            </a:r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вверх.</a:t>
            </a:r>
            <a:endParaRPr lang="ru-RU" sz="1400" b="1" dirty="0" smtClean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342900" lvl="0" algn="just">
              <a:lnSpc>
                <a:spcPct val="105000"/>
              </a:lnSpc>
              <a:spcBef>
                <a:spcPts val="300"/>
              </a:spcBef>
              <a:tabLst>
                <a:tab pos="333375" algn="l"/>
              </a:tabLst>
            </a:pPr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. Согните и разогните треугольник пополам, наметив центр.</a:t>
            </a:r>
            <a:endParaRPr lang="ru-RU" sz="1400" b="1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342900" lvl="0" algn="just">
              <a:lnSpc>
                <a:spcPct val="105000"/>
              </a:lnSpc>
              <a:spcBef>
                <a:spcPts val="300"/>
              </a:spcBef>
              <a:tabLst>
                <a:tab pos="333375" algn="l"/>
              </a:tabLst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3. Согните нижние углы по схеме.</a:t>
            </a:r>
            <a:endParaRPr lang="ru-RU" sz="1400" b="1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342900" lvl="0" algn="just">
              <a:lnSpc>
                <a:spcPct val="105000"/>
              </a:lnSpc>
              <a:spcBef>
                <a:spcPts val="300"/>
              </a:spcBef>
              <a:tabLst>
                <a:tab pos="333375" algn="l"/>
              </a:tabLst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4. Наметьте карандашом полукруглую плавную линию и вырежьте по ней. Получилось крыло.</a:t>
            </a:r>
            <a:endParaRPr lang="ru-RU" sz="1400" b="1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342900" lvl="0" algn="just">
              <a:lnSpc>
                <a:spcPct val="105000"/>
              </a:lnSpc>
              <a:spcBef>
                <a:spcPts val="300"/>
              </a:spcBef>
              <a:tabLst>
                <a:tab pos="333375" algn="l"/>
              </a:tabLst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5. По такой же схеме вырезаем еще три крыла.</a:t>
            </a:r>
            <a:endParaRPr lang="ru-RU" sz="1400" b="1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342900" lvl="0" algn="just">
              <a:lnSpc>
                <a:spcPct val="105000"/>
              </a:lnSpc>
              <a:spcBef>
                <a:spcPts val="300"/>
              </a:spcBef>
              <a:tabLst>
                <a:tab pos="333375" algn="l"/>
              </a:tabLst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6. Вырежьте из черного картона тело бабочки.</a:t>
            </a:r>
            <a:endParaRPr lang="ru-RU" sz="1400" b="1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342900" lvl="0" algn="just">
              <a:lnSpc>
                <a:spcPct val="105000"/>
              </a:lnSpc>
              <a:spcBef>
                <a:spcPts val="300"/>
              </a:spcBef>
              <a:tabLst>
                <a:tab pos="333375" algn="l"/>
              </a:tabLst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7. Приклейте крылья к телу.</a:t>
            </a:r>
            <a:endParaRPr lang="ru-RU" sz="1400" b="1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342900" lvl="0" algn="just">
              <a:lnSpc>
                <a:spcPct val="105000"/>
              </a:lnSpc>
              <a:spcBef>
                <a:spcPts val="300"/>
              </a:spcBef>
              <a:tabLst>
                <a:tab pos="333375" algn="l"/>
              </a:tabLst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8. Приклейте глазки бабочке.</a:t>
            </a:r>
            <a:endParaRPr lang="ru-RU" sz="2400" b="1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4942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260648"/>
            <a:ext cx="4176464" cy="585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05000"/>
              </a:lnSpc>
              <a:spcAft>
                <a:spcPts val="300"/>
              </a:spcAft>
              <a:tabLst>
                <a:tab pos="333375" algn="l"/>
              </a:tabLst>
            </a:pPr>
            <a:r>
              <a:rPr lang="ru-RU" sz="3200" b="1" dirty="0" smtClean="0">
                <a:latin typeface="Times New Roman"/>
                <a:ea typeface="Times New Roman"/>
                <a:cs typeface="Times New Roman"/>
              </a:rPr>
              <a:t>Итог занятия</a:t>
            </a:r>
            <a:endParaRPr lang="ru-RU" sz="2400" dirty="0">
              <a:ea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1196752"/>
            <a:ext cx="5544616" cy="1533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mtClean="0">
                <a:latin typeface="Times New Roman"/>
                <a:ea typeface="Times New Roman"/>
                <a:cs typeface="Times New Roman"/>
              </a:rPr>
              <a:t>Воспитатель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прикрепляет к бабочкам ниточки и привязывает их к длинной палочке, предлагает детям подуть на бабочек, рассмотреть их. Палочка с бабочками закрепляется в группе на такой высоте, чтобы дети могли на них дуть.</a:t>
            </a:r>
            <a:endParaRPr lang="ru-RU" sz="14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4164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6696744" cy="1143000"/>
          </a:xfrm>
        </p:spPr>
        <p:txBody>
          <a:bodyPr>
            <a:noAutofit/>
          </a:bodyPr>
          <a:lstStyle/>
          <a:p>
            <a:pPr indent="228600">
              <a:lnSpc>
                <a:spcPct val="105000"/>
              </a:lnSpc>
              <a:spcAft>
                <a:spcPts val="300"/>
              </a:spcAft>
              <a:tabLst>
                <a:tab pos="333375" algn="l"/>
              </a:tabLst>
            </a:pPr>
            <a:r>
              <a:rPr lang="ru-RU" sz="3200" b="1" dirty="0">
                <a:latin typeface="Times New Roman"/>
                <a:ea typeface="Times New Roman"/>
                <a:cs typeface="Times New Roman"/>
              </a:rPr>
              <a:t>Организационный момент.</a:t>
            </a:r>
            <a:r>
              <a:rPr lang="ru-RU" sz="2400" dirty="0">
                <a:ea typeface="Times New Roman"/>
                <a:cs typeface="Times New Roman"/>
              </a:rPr>
              <a:t/>
            </a:r>
            <a:br>
              <a:rPr lang="ru-RU" sz="2400" dirty="0">
                <a:ea typeface="Times New Roman"/>
                <a:cs typeface="Times New Roman"/>
              </a:rPr>
            </a:br>
            <a:r>
              <a:rPr lang="ru-RU" sz="3200" dirty="0">
                <a:latin typeface="Times New Roman"/>
                <a:ea typeface="Times New Roman"/>
                <a:cs typeface="Times New Roman"/>
              </a:rPr>
              <a:t>– Отгадайте загадку:</a:t>
            </a:r>
            <a:r>
              <a:rPr lang="ru-RU" sz="2400" dirty="0">
                <a:ea typeface="Times New Roman"/>
                <a:cs typeface="Times New Roman"/>
              </a:rPr>
              <a:t/>
            </a:r>
            <a:br>
              <a:rPr lang="ru-RU" sz="2400" dirty="0">
                <a:ea typeface="Times New Roman"/>
                <a:cs typeface="Times New Roman"/>
              </a:rPr>
            </a:br>
            <a:endParaRPr lang="ru-RU" sz="32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1844824"/>
            <a:ext cx="6840760" cy="4525963"/>
          </a:xfrm>
        </p:spPr>
        <p:txBody>
          <a:bodyPr/>
          <a:lstStyle/>
          <a:p>
            <a:pPr marL="1371600" indent="0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На цветке цветок пьёт цветочный сок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.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			(Бабочка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.)</a:t>
            </a:r>
            <a:endParaRPr lang="ru-RU" sz="2800" dirty="0" smtClean="0">
              <a:ea typeface="Times New Roman"/>
              <a:cs typeface="Times New Roman"/>
            </a:endParaRPr>
          </a:p>
          <a:p>
            <a:pPr marL="1371600" indent="0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sz="3600" dirty="0" smtClean="0">
                <a:latin typeface="Times New Roman"/>
                <a:ea typeface="Times New Roman"/>
                <a:cs typeface="Times New Roman"/>
              </a:rPr>
              <a:t>– </a:t>
            </a:r>
            <a:r>
              <a:rPr lang="ru-RU" sz="3600" dirty="0">
                <a:latin typeface="Times New Roman"/>
                <a:ea typeface="Times New Roman"/>
                <a:cs typeface="Times New Roman"/>
              </a:rPr>
              <a:t>Давайте бабочке поможем встретить весну.</a:t>
            </a:r>
            <a:endParaRPr lang="ru-RU" sz="28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" y="-365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732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62"/>
            <a:ext cx="9164893" cy="687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15616" y="1772817"/>
            <a:ext cx="2880320" cy="374441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/>
                <a:ea typeface="Times New Roman"/>
              </a:rPr>
              <a:t>– Готовы ли вы узнать новый секрет? </a:t>
            </a:r>
            <a:r>
              <a:rPr lang="ru-RU" i="1" dirty="0">
                <a:latin typeface="Times New Roman"/>
                <a:ea typeface="Times New Roman"/>
              </a:rPr>
              <a:t>(Показывает мешочек.) </a:t>
            </a:r>
            <a:endParaRPr lang="ru-RU" i="1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dirty="0" smtClean="0">
                <a:latin typeface="Times New Roman"/>
                <a:ea typeface="Times New Roman"/>
              </a:rPr>
              <a:t>Как </a:t>
            </a:r>
            <a:r>
              <a:rPr lang="ru-RU" dirty="0">
                <a:latin typeface="Times New Roman"/>
                <a:ea typeface="Times New Roman"/>
              </a:rPr>
              <a:t>вы думаете, что в мешочке? </a:t>
            </a:r>
            <a:endParaRPr lang="ru-RU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dirty="0" smtClean="0">
                <a:latin typeface="Times New Roman"/>
                <a:ea typeface="Times New Roman"/>
              </a:rPr>
              <a:t>Без </a:t>
            </a:r>
            <a:r>
              <a:rPr lang="ru-RU" dirty="0">
                <a:latin typeface="Times New Roman"/>
                <a:ea typeface="Times New Roman"/>
              </a:rPr>
              <a:t>чего не купишь конфет? </a:t>
            </a:r>
            <a:endParaRPr lang="ru-RU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dirty="0" smtClean="0">
                <a:latin typeface="Times New Roman"/>
                <a:ea typeface="Times New Roman"/>
              </a:rPr>
              <a:t>Не </a:t>
            </a:r>
            <a:r>
              <a:rPr lang="ru-RU" dirty="0">
                <a:latin typeface="Times New Roman"/>
                <a:ea typeface="Times New Roman"/>
              </a:rPr>
              <a:t>заплатишь за вкусный обед? </a:t>
            </a:r>
            <a:r>
              <a:rPr lang="ru-RU" i="1" dirty="0">
                <a:latin typeface="Times New Roman"/>
                <a:ea typeface="Times New Roman"/>
              </a:rPr>
              <a:t>(Без денег</a:t>
            </a:r>
            <a:r>
              <a:rPr lang="ru-RU" i="1" dirty="0" smtClean="0">
                <a:latin typeface="Times New Roman"/>
                <a:ea typeface="Times New Roman"/>
              </a:rPr>
              <a:t>.)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22106" y="1042855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/>
                <a:ea typeface="Times New Roman"/>
              </a:rPr>
              <a:t>Упражнения на закрепление счета.</a:t>
            </a:r>
            <a:endParaRPr lang="ru-RU" sz="28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88840"/>
            <a:ext cx="396044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155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1124744"/>
            <a:ext cx="4363532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</a:rPr>
              <a:t>Давайте посмотрим содержимое нашего мешочка. </a:t>
            </a:r>
            <a:r>
              <a:rPr lang="ru-RU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(Показывает монеты.) </a:t>
            </a:r>
            <a:endParaRPr lang="ru-RU" sz="3200" i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spcBef>
                <a:spcPct val="20000"/>
              </a:spcBef>
            </a:pPr>
            <a:r>
              <a:rPr lang="ru-RU" sz="32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Какие </a:t>
            </a:r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</a:rPr>
              <a:t>монеты вы знаете? </a:t>
            </a:r>
            <a:r>
              <a:rPr lang="ru-RU" sz="3200" i="1" dirty="0">
                <a:solidFill>
                  <a:prstClr val="black"/>
                </a:solidFill>
                <a:latin typeface="Times New Roman"/>
                <a:ea typeface="Times New Roman"/>
              </a:rPr>
              <a:t>(Ответы детей.) </a:t>
            </a:r>
            <a:endParaRPr lang="ru-RU" sz="3200" i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08940"/>
            <a:ext cx="3456384" cy="382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3276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1680" y="1340768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/>
                <a:ea typeface="Times New Roman"/>
              </a:rPr>
              <a:t>Что больше 1 рубль или 1 копейка?</a:t>
            </a:r>
            <a:endParaRPr lang="ru-RU" sz="2400" b="1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07475"/>
            <a:ext cx="2017713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602" y="2064607"/>
            <a:ext cx="2395653" cy="234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87624" y="4797152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3200" b="1" i="1" dirty="0">
                <a:solidFill>
                  <a:prstClr val="black"/>
                </a:solidFill>
                <a:latin typeface="Times New Roman"/>
                <a:ea typeface="Times New Roman"/>
              </a:rPr>
              <a:t>Есть у нас и копейки, есть и рубли. </a:t>
            </a:r>
          </a:p>
        </p:txBody>
      </p:sp>
    </p:spTree>
    <p:extLst>
      <p:ext uri="{BB962C8B-B14F-4D97-AF65-F5344CB8AC3E}">
        <p14:creationId xmlns:p14="http://schemas.microsoft.com/office/powerpoint/2010/main" val="2114276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1340768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/>
                <a:ea typeface="Times New Roman"/>
              </a:rPr>
              <a:t>Назовите монеты</a:t>
            </a:r>
            <a:endParaRPr lang="ru-RU" sz="2800" b="1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63988"/>
            <a:ext cx="6552728" cy="33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202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1316" y="1124744"/>
            <a:ext cx="6120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/>
                <a:ea typeface="Times New Roman"/>
              </a:rPr>
              <a:t>У </a:t>
            </a:r>
            <a:r>
              <a:rPr lang="ru-RU" sz="2000" b="1" dirty="0">
                <a:latin typeface="Times New Roman"/>
                <a:ea typeface="Times New Roman"/>
              </a:rPr>
              <a:t>нас два кошелька. Рассмотрите монеты, которые мы положили в первый кошелек (1) и монеты, которые будут во втором кошельке (2).</a:t>
            </a:r>
            <a:endParaRPr lang="ru-RU" sz="2000" b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22137"/>
            <a:ext cx="3708412" cy="325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22137"/>
            <a:ext cx="3019946" cy="325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547" y="2630996"/>
            <a:ext cx="798004" cy="79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06" y="3029998"/>
            <a:ext cx="903058" cy="90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358" y="2630996"/>
            <a:ext cx="100811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30996"/>
            <a:ext cx="1117662" cy="111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60" y="3428207"/>
            <a:ext cx="1008856" cy="1002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670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1196752"/>
            <a:ext cx="6768752" cy="3841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28600" algn="just">
              <a:lnSpc>
                <a:spcPct val="105000"/>
              </a:lnSpc>
              <a:tabLst>
                <a:tab pos="333375" algn="l"/>
              </a:tabLst>
            </a:pP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 кошельке было 7 рублей. Мы израсходовали 6 рублей. Сколько денег осталось? </a:t>
            </a:r>
            <a:endParaRPr lang="ru-RU" sz="2400" b="1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lvl="0" indent="228600" algn="ctr">
              <a:lnSpc>
                <a:spcPct val="105000"/>
              </a:lnSpc>
              <a:tabLst>
                <a:tab pos="333375" algn="l"/>
              </a:tabLst>
            </a:pPr>
            <a:r>
              <a:rPr lang="ru-RU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7-6=1</a:t>
            </a:r>
            <a:endParaRPr lang="ru-RU" sz="3200" b="1" dirty="0">
              <a:solidFill>
                <a:srgbClr val="00B050"/>
              </a:solidFill>
              <a:latin typeface="Times New Roman"/>
              <a:ea typeface="Times New Roman"/>
              <a:cs typeface="Times New Roman"/>
            </a:endParaRPr>
          </a:p>
          <a:p>
            <a:pPr lvl="0" indent="228600" algn="just">
              <a:lnSpc>
                <a:spcPct val="105000"/>
              </a:lnSpc>
              <a:tabLst>
                <a:tab pos="333375" algn="l"/>
              </a:tabLst>
            </a:pP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Ручки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стоят 8 рублей, в нашем кошельке – 10 рублей. Сколько у нас останется денег, если мы купим ручку за 8 рублей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?</a:t>
            </a:r>
          </a:p>
          <a:p>
            <a:pPr lvl="0" indent="228600" algn="ctr">
              <a:lnSpc>
                <a:spcPct val="105000"/>
              </a:lnSpc>
              <a:tabLst>
                <a:tab pos="333375" algn="l"/>
              </a:tabLst>
            </a:pPr>
            <a:endParaRPr lang="ru-RU" sz="2800" b="1" dirty="0" smtClean="0">
              <a:solidFill>
                <a:srgbClr val="00B050"/>
              </a:solidFill>
              <a:latin typeface="Times New Roman"/>
              <a:ea typeface="Times New Roman"/>
              <a:cs typeface="Times New Roman"/>
            </a:endParaRPr>
          </a:p>
          <a:p>
            <a:pPr lvl="0" indent="228600" algn="ctr">
              <a:lnSpc>
                <a:spcPct val="105000"/>
              </a:lnSpc>
              <a:tabLst>
                <a:tab pos="333375" algn="l"/>
              </a:tabLst>
            </a:pPr>
            <a:r>
              <a:rPr lang="ru-RU" sz="28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10-8=2</a:t>
            </a:r>
            <a:endParaRPr lang="ru-RU" sz="2000" b="1" dirty="0">
              <a:solidFill>
                <a:srgbClr val="00B050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9932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1268760"/>
            <a:ext cx="6264696" cy="2819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05000"/>
              </a:lnSpc>
              <a:spcBef>
                <a:spcPts val="300"/>
              </a:spcBef>
              <a:spcAft>
                <a:spcPts val="600"/>
              </a:spcAft>
              <a:tabLst>
                <a:tab pos="333375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– Решите задачу в стихах.</a:t>
            </a:r>
            <a:endParaRPr lang="ru-RU" dirty="0"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Наша Маша рано встала,</a:t>
            </a:r>
            <a:endParaRPr lang="ru-RU" dirty="0"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Кукол всех пересчитала:</a:t>
            </a:r>
            <a:endParaRPr lang="ru-RU" dirty="0"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Две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Аринки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– на перинке,</a:t>
            </a:r>
            <a:endParaRPr lang="ru-RU" dirty="0"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Две Матрешки – на окошке,</a:t>
            </a:r>
            <a:endParaRPr lang="ru-RU" dirty="0"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Две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Феклушки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– на подушке,</a:t>
            </a:r>
            <a:endParaRPr lang="ru-RU" dirty="0"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Сколько всех, не перечесть.</a:t>
            </a:r>
            <a:endParaRPr lang="ru-RU" dirty="0">
              <a:ea typeface="Times New Roman"/>
              <a:cs typeface="Times New Roman"/>
            </a:endParaRPr>
          </a:p>
          <a:p>
            <a:pPr marL="20955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000" i="1" dirty="0">
                <a:latin typeface="Times New Roman"/>
                <a:ea typeface="Times New Roman"/>
                <a:cs typeface="Times New Roman"/>
              </a:rPr>
              <a:t>			(Шесть.)</a:t>
            </a:r>
            <a:endParaRPr lang="ru-RU" dirty="0">
              <a:ea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1800" y="4293096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accent6">
                    <a:lumMod val="50000"/>
                  </a:schemeClr>
                </a:solidFill>
              </a:rPr>
              <a:t>2+2+2=6</a:t>
            </a:r>
            <a:endParaRPr lang="ru-RU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313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345</Words>
  <Application>Microsoft Office PowerPoint</Application>
  <PresentationFormat>Экран (4:3)</PresentationFormat>
  <Paragraphs>42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ТЕМА: СЧЕТ. ОРИГАМИ «БАБОЧКА» </vt:lpstr>
      <vt:lpstr>Организационный момент. – Отгадайте загадку: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Изготовление оригами «Бабочка». – Рассмотрите образец и схему работы. Расскажите об этапах работы.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СЧЕТ. ОРИГАМИ «БАБОЧКА» </dc:title>
  <dc:creator>User</dc:creator>
  <cp:lastModifiedBy>User</cp:lastModifiedBy>
  <cp:revision>12</cp:revision>
  <dcterms:created xsi:type="dcterms:W3CDTF">2022-02-08T05:19:48Z</dcterms:created>
  <dcterms:modified xsi:type="dcterms:W3CDTF">2022-02-08T14:09:52Z</dcterms:modified>
</cp:coreProperties>
</file>