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72" r:id="rId16"/>
    <p:sldId id="270" r:id="rId17"/>
    <p:sldId id="27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4C71EC6-210F-42DE-9C53-41977AD35B3D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16016" y="2348880"/>
            <a:ext cx="3313355" cy="2736304"/>
          </a:xfrm>
        </p:spPr>
        <p:txBody>
          <a:bodyPr>
            <a:noAutofit/>
          </a:bodyPr>
          <a:lstStyle/>
          <a:p>
            <a:pPr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</a:pPr>
            <a:r>
              <a:rPr lang="ru-RU" sz="2800" b="1" dirty="0" smtClean="0">
                <a:solidFill>
                  <a:schemeClr val="bg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800" b="1" dirty="0" smtClean="0">
                <a:solidFill>
                  <a:schemeClr val="bg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800" b="1" dirty="0">
                <a:solidFill>
                  <a:schemeClr val="bg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800" b="1" dirty="0">
                <a:solidFill>
                  <a:schemeClr val="bg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800" b="1" dirty="0" smtClean="0">
                <a:solidFill>
                  <a:schemeClr val="bg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800" b="1" dirty="0" smtClean="0">
                <a:solidFill>
                  <a:schemeClr val="bg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800" b="1" dirty="0">
                <a:solidFill>
                  <a:schemeClr val="bg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800" b="1" dirty="0">
                <a:solidFill>
                  <a:schemeClr val="bg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800" b="1" dirty="0" smtClean="0">
                <a:solidFill>
                  <a:schemeClr val="bg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800" b="1" dirty="0" smtClean="0">
                <a:solidFill>
                  <a:schemeClr val="bg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800" b="1" dirty="0" smtClean="0">
                <a:solidFill>
                  <a:schemeClr val="bg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Тема</a:t>
            </a:r>
            <a:r>
              <a:rPr lang="ru-RU" sz="2800" b="1" dirty="0">
                <a:solidFill>
                  <a:schemeClr val="bg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: ДОМАШНИЕ И ДИКИЕ ЖИВОТНЫЕ.</a:t>
            </a:r>
            <a:br>
              <a:rPr lang="ru-RU" sz="2800" b="1" dirty="0">
                <a:solidFill>
                  <a:schemeClr val="bg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ДЕКОРАТИВНОЕ РИСОВАНИЕ ПО МОТИВАМ</a:t>
            </a: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ХОХЛОМСКОЙ РОСПИСИ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a typeface="Times New Roman"/>
                <a:cs typeface="Times New Roman"/>
              </a:rPr>
              <a:t/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ea typeface="Times New Roman"/>
                <a:cs typeface="Times New Roman"/>
              </a:rPr>
            </a:b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725144"/>
            <a:ext cx="1400200" cy="913656"/>
          </a:xfrm>
        </p:spPr>
        <p:txBody>
          <a:bodyPr>
            <a:normAutofit/>
          </a:bodyPr>
          <a:lstStyle/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Подготовительная к школе группа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3335337" cy="333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4483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>
                <a:solidFill>
                  <a:schemeClr val="tx1"/>
                </a:solidFill>
                <a:latin typeface="Times New Roman"/>
                <a:ea typeface="Times New Roman"/>
              </a:rPr>
              <a:t>Домашние животные произошли от диких. Человек их приручил, одомашнил. А есть ли домашние птицы, рыбы, пресмыкающиеся? Для чего человек содержит домашних животных? Домашних животных разводят не только дома. Есть хозяйства, где их содержат в большом количестве.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37112"/>
            <a:ext cx="2232248" cy="1872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9625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indent="228600" algn="just"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sz="2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Посмотрите на картинки и назовите профессии людей, которые на них </a:t>
            </a:r>
            <a:r>
              <a:rPr lang="ru-RU" sz="2800" dirty="0">
                <a:latin typeface="Times New Roman"/>
                <a:ea typeface="Times New Roman"/>
                <a:cs typeface="Times New Roman"/>
              </a:rPr>
              <a:t>изображены.</a:t>
            </a:r>
            <a:r>
              <a:rPr lang="ru-RU" sz="2000" dirty="0">
                <a:ea typeface="Times New Roman"/>
                <a:cs typeface="Times New Roman"/>
              </a:rPr>
              <a:t/>
            </a:r>
            <a:br>
              <a:rPr lang="ru-RU" sz="2000" dirty="0">
                <a:ea typeface="Times New Roman"/>
                <a:cs typeface="Times New Roman"/>
              </a:rPr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indent="0" algn="just">
              <a:lnSpc>
                <a:spcPct val="105000"/>
              </a:lnSpc>
              <a:spcAft>
                <a:spcPts val="0"/>
              </a:spcAft>
              <a:buNone/>
              <a:tabLst>
                <a:tab pos="333375" algn="l"/>
              </a:tabLs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 -</a:t>
            </a:r>
          </a:p>
          <a:p>
            <a:pPr indent="0" algn="just">
              <a:lnSpc>
                <a:spcPct val="105000"/>
              </a:lnSpc>
              <a:spcAft>
                <a:spcPts val="0"/>
              </a:spcAft>
              <a:buNone/>
              <a:tabLst>
                <a:tab pos="333375" algn="l"/>
              </a:tabLst>
            </a:pPr>
            <a:endParaRPr lang="ru-RU" dirty="0">
              <a:latin typeface="Times New Roman"/>
              <a:ea typeface="Times New Roman"/>
              <a:cs typeface="Times New Roman"/>
            </a:endParaRPr>
          </a:p>
          <a:p>
            <a:pPr indent="0" algn="just">
              <a:lnSpc>
                <a:spcPct val="105000"/>
              </a:lnSpc>
              <a:spcAft>
                <a:spcPts val="0"/>
              </a:spcAft>
              <a:buNone/>
              <a:tabLst>
                <a:tab pos="333375" algn="l"/>
              </a:tabLs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-Кто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доит корову? </a:t>
            </a:r>
            <a:r>
              <a:rPr lang="ru-RU" i="1" dirty="0">
                <a:latin typeface="Times New Roman"/>
                <a:ea typeface="Times New Roman"/>
                <a:cs typeface="Times New Roman"/>
              </a:rPr>
              <a:t>(Доярка</a:t>
            </a:r>
            <a:r>
              <a:rPr lang="ru-RU" i="1" dirty="0" smtClean="0">
                <a:latin typeface="Times New Roman"/>
                <a:ea typeface="Times New Roman"/>
                <a:cs typeface="Times New Roman"/>
              </a:rPr>
              <a:t>.)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8568952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9876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024744" cy="1791072"/>
          </a:xfrm>
        </p:spPr>
        <p:txBody>
          <a:bodyPr>
            <a:normAutofit fontScale="90000"/>
          </a:bodyPr>
          <a:lstStyle/>
          <a:p>
            <a:pPr indent="228600" algn="ctr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tabLst>
                <a:tab pos="333375" algn="l"/>
              </a:tabLst>
            </a:pP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Игра «Продолжи предложение».</a:t>
            </a:r>
            <a:r>
              <a:rPr lang="ru-RU" sz="3600" dirty="0">
                <a:ea typeface="Times New Roman"/>
                <a:cs typeface="Times New Roman"/>
              </a:rPr>
              <a:t/>
            </a:r>
            <a:br>
              <a:rPr lang="ru-RU" sz="3600" dirty="0">
                <a:ea typeface="Times New Roman"/>
                <a:cs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5"/>
          </a:xfrm>
        </p:spPr>
        <p:txBody>
          <a:bodyPr>
            <a:normAutofit/>
          </a:bodyPr>
          <a:lstStyle/>
          <a:p>
            <a:pPr indent="0" algn="just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  <a:buNone/>
              <a:tabLst>
                <a:tab pos="333375" algn="l"/>
              </a:tabLst>
            </a:pPr>
            <a:r>
              <a:rPr lang="ru-RU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Продолжите </a:t>
            </a:r>
            <a:r>
              <a:rPr lang="ru-RU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за мной предложения.</a:t>
            </a:r>
            <a:endParaRPr lang="ru-RU" sz="2400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indent="228600" algn="just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  <a:tabLst>
                <a:tab pos="333375" algn="l"/>
              </a:tabLst>
            </a:pPr>
            <a:r>
              <a:rPr lang="ru-RU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Животные бывают ... </a:t>
            </a:r>
            <a:r>
              <a:rPr lang="ru-RU" i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(дикими и домашними)</a:t>
            </a:r>
            <a:r>
              <a:rPr lang="ru-RU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ru-RU" sz="2400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indent="228600" algn="just"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Домашние животные отличаются от диких тем, что ... </a:t>
            </a:r>
            <a:r>
              <a:rPr lang="ru-RU" i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(они живут рядом с человеком и приносят ему пользу)</a:t>
            </a:r>
            <a:r>
              <a:rPr lang="ru-RU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ru-RU" sz="2400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indent="228600" algn="just"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Все домашние животные произошли от ... </a:t>
            </a:r>
            <a:r>
              <a:rPr lang="ru-RU" i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(диких животных)</a:t>
            </a:r>
            <a:r>
              <a:rPr lang="ru-RU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ru-RU" sz="2400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indent="228600" algn="just"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Человек приручил животных для того, чтобы иметь … </a:t>
            </a:r>
            <a:r>
              <a:rPr lang="ru-RU" i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(продукты питания, пух, перья, шерсть)</a:t>
            </a:r>
            <a:r>
              <a:rPr lang="ru-RU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ru-RU" sz="2400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indent="228600" algn="just"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В животноводческой сфере трудятся ... </a:t>
            </a:r>
            <a:r>
              <a:rPr lang="ru-RU" i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(животноводы)</a:t>
            </a:r>
            <a:r>
              <a:rPr lang="ru-RU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ru-RU" sz="2400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marL="0" indent="0"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4311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Декоративное рисование по мотивам хохломской росписи.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  <a:tabLst>
                <a:tab pos="333375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Роспись хохломская,</a:t>
            </a:r>
            <a:endParaRPr lang="ru-RU" sz="2800" dirty="0">
              <a:ea typeface="Times New Roman"/>
              <a:cs typeface="Times New Roman"/>
            </a:endParaRPr>
          </a:p>
          <a:p>
            <a:pPr marL="0" indent="0">
              <a:spcBef>
                <a:spcPts val="0"/>
              </a:spcBef>
              <a:buNone/>
              <a:tabLst>
                <a:tab pos="333375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Словно колдовская,</a:t>
            </a:r>
            <a:endParaRPr lang="ru-RU" sz="2800" dirty="0">
              <a:ea typeface="Times New Roman"/>
              <a:cs typeface="Times New Roman"/>
            </a:endParaRPr>
          </a:p>
          <a:p>
            <a:pPr marL="0" indent="0">
              <a:spcBef>
                <a:spcPts val="0"/>
              </a:spcBef>
              <a:buNone/>
              <a:tabLst>
                <a:tab pos="333375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И нигде на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свете</a:t>
            </a:r>
            <a:endParaRPr lang="ru-RU" sz="2800" dirty="0">
              <a:ea typeface="Times New Roman"/>
              <a:cs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dirty="0">
                <a:latin typeface="Times New Roman"/>
                <a:ea typeface="Times New Roman"/>
              </a:rPr>
              <a:t>Нет таких соцветий</a:t>
            </a:r>
            <a:r>
              <a:rPr lang="ru-RU" dirty="0" smtClean="0">
                <a:latin typeface="Times New Roman"/>
                <a:ea typeface="Times New Roman"/>
              </a:rPr>
              <a:t>,</a:t>
            </a:r>
          </a:p>
          <a:p>
            <a:pPr marL="0" indent="0" algn="r">
              <a:spcBef>
                <a:spcPts val="0"/>
              </a:spcBef>
              <a:buNone/>
              <a:tabLst>
                <a:tab pos="333375" algn="l"/>
              </a:tabLst>
            </a:pPr>
            <a:endParaRPr lang="ru-RU" dirty="0" smtClean="0">
              <a:latin typeface="Times New Roman"/>
              <a:ea typeface="Times New Roman"/>
              <a:cs typeface="Times New Roman"/>
            </a:endParaRPr>
          </a:p>
          <a:p>
            <a:pPr marL="0" indent="0" algn="r">
              <a:spcBef>
                <a:spcPts val="0"/>
              </a:spcBef>
              <a:buNone/>
              <a:tabLst>
                <a:tab pos="333375" algn="l"/>
              </a:tabLs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В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сказочную песню</a:t>
            </a:r>
            <a:endParaRPr lang="ru-RU" sz="2800" dirty="0">
              <a:ea typeface="Times New Roman"/>
              <a:cs typeface="Times New Roman"/>
            </a:endParaRPr>
          </a:p>
          <a:p>
            <a:pPr marL="0" indent="0" algn="r">
              <a:spcBef>
                <a:spcPts val="0"/>
              </a:spcBef>
              <a:buNone/>
              <a:tabLst>
                <a:tab pos="333375" algn="l"/>
              </a:tabLs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Просится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опять.</a:t>
            </a:r>
            <a:endParaRPr lang="ru-RU" sz="2800" dirty="0">
              <a:ea typeface="Times New Roman"/>
              <a:cs typeface="Times New Roman"/>
            </a:endParaRPr>
          </a:p>
          <a:p>
            <a:pPr marL="0" indent="0" algn="r">
              <a:spcBef>
                <a:spcPts val="0"/>
              </a:spcBef>
              <a:buNone/>
              <a:tabLst>
                <a:tab pos="333375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Всех чудес чудесней</a:t>
            </a:r>
            <a:endParaRPr lang="ru-RU" sz="2800" dirty="0">
              <a:ea typeface="Times New Roman"/>
              <a:cs typeface="Times New Roman"/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ru-RU" dirty="0">
                <a:latin typeface="Times New Roman"/>
                <a:ea typeface="Times New Roman"/>
              </a:rPr>
              <a:t>Наша хохлома.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565" y="2276481"/>
            <a:ext cx="2304256" cy="1728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662" y="4005064"/>
            <a:ext cx="2735234" cy="198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54688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 fontScale="85000" lnSpcReduction="10000"/>
          </a:bodyPr>
          <a:lstStyle/>
          <a:p>
            <a:pPr indent="228600" algn="just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tabLst>
                <a:tab pos="333375" algn="l"/>
              </a:tabLst>
            </a:pPr>
            <a:r>
              <a:rPr lang="ru-RU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Название промысла произошло от названия села Хохлома, где традиционно изготовляли и продавали изделия хохломской росписи. Их отличает оригинальная техника окраски дерева в золотистый цвет без применения золота. Выточенные из дерева предметы, в основном посуда, после специальной обработки расписывают растительным узором в свободной кистевой манере письма, а затем покрывают лаком и закаливают в специальной печи. Для изделий хохломы характерно сочетание красного и черного цвета с золотистым. Используются несколько типов росписи: травка, ягодка, яблочко, листик, виноград. Золотая хохлома – это огненные краски узоров, которые складываются из разнообразных завитков трав, цветов и ягод и восхищают нас своей неповторимой торжественной красотой, богатством фантазии. Хохлома всегда роскошна, наполнена каким-то радостным светом, по-праздничному красива.</a:t>
            </a:r>
            <a:endParaRPr lang="ru-RU" sz="2400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lvl="0" indent="228600" algn="just">
              <a:lnSpc>
                <a:spcPct val="105000"/>
              </a:lnSpc>
              <a:buClr>
                <a:srgbClr val="94C600"/>
              </a:buClr>
              <a:tabLst>
                <a:tab pos="333375" algn="l"/>
              </a:tabLst>
            </a:pPr>
            <a:r>
              <a:rPr lang="ru-RU" sz="22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Посмотрите на предметы, расписанные узором хо</a:t>
            </a:r>
            <a:r>
              <a:rPr lang="ru-RU" sz="2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хломской росписи. Выросла золотая травка на ложке, распустился красный цветок мальвы на плошке. Ягодка клюква поспела на поварешке. Клюет эту ягодку птица – золотое перо.</a:t>
            </a:r>
            <a:endParaRPr lang="ru-RU" sz="1700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4857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6192688"/>
          </a:xfrm>
        </p:spPr>
        <p:txBody>
          <a:bodyPr>
            <a:noAutofit/>
          </a:bodyPr>
          <a:lstStyle/>
          <a:p>
            <a:pPr indent="228600" algn="just"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– </a:t>
            </a:r>
            <a:r>
              <a:rPr lang="ru-RU" sz="16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Полюбуйтесь на эти чудо-ложки, чашки и бочонки, сахарницы и бокалы, вазы и подносы, широкие блюда и утицы, ковши.</a:t>
            </a:r>
            <a:endParaRPr lang="ru-RU" sz="1200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indent="228600" algn="just"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sz="16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– Начало золотой росписи ведут от древних мастеров-живописцев. Послушайте легенду: «Давным-давно поселился в лесу за Волгой веселый мужичок-умелец. Избу поставил, стол да лавку сладил, посуду деревянную вырезал. Варил себе пшеничную кашу и птицам пшена не забывал насыпать. Прилетела как-то к его порогу птица Жар. Он и ее угостил. Птица Жар задела золотым крылом чашку с кашей, и чаша стала золотой». Была и еще одна история в селе Хохлома:</a:t>
            </a:r>
            <a:endParaRPr lang="ru-RU" sz="1200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indent="228600" algn="just"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sz="16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«Жил мужичок, у которого большого богатства не было. Все в гости к нему приходили и дивились его чудной посудой. Как-то спросил один барин:</a:t>
            </a:r>
            <a:endParaRPr lang="ru-RU" sz="1200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indent="228600" algn="just"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sz="16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– Что же ты так хвалишь свое искусство? </a:t>
            </a:r>
            <a:endParaRPr lang="ru-RU" sz="1200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indent="228600" algn="just"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sz="16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А  мужичок  отвечает:  «Золото  Хохломы  в  воде  не  тонет  и  в огне не горит». </a:t>
            </a:r>
            <a:endParaRPr lang="ru-RU" sz="1200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indent="228600" algn="just"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sz="16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И правда, опустишь в воду – не тонет, а когда проходит специальную обработку в жаркой печи не горит. Вот так и прославился мастер в селе Хохлома, и сейчас его помнят». </a:t>
            </a:r>
            <a:endParaRPr lang="ru-RU" sz="1200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indent="228600" algn="just"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sz="16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На самом деле вырезанную посуду покрывают льняным маслом, натирают алюминиевым порошком, расписывают и обжигают, после чего и заиграют ее бока золотым светом.</a:t>
            </a:r>
            <a:endParaRPr lang="ru-RU" sz="1200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indent="228600" algn="just">
              <a:lnSpc>
                <a:spcPct val="105000"/>
              </a:lnSpc>
              <a:spcAft>
                <a:spcPts val="600"/>
              </a:spcAft>
              <a:tabLst>
                <a:tab pos="333375" algn="l"/>
              </a:tabLst>
            </a:pPr>
            <a:r>
              <a:rPr lang="ru-RU" sz="16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– В далекие времена на ярмарках продавались изделия разных мастеров окрестных деревень. В Заволжье крестьяне ремесленники любили узоры «золото» и «травка». Золото олицетворяло счастье, богатство, жизнь, красоту и чистоту. Трава же и ягоды, цветы и листья-побеги напоминали людям о молодости и силе.</a:t>
            </a:r>
            <a:endParaRPr lang="ru-RU" sz="1200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marL="0" indent="0">
              <a:buNone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9631692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548680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Нарисуйте пожалуйста 3  элемента хохломской росписи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00200"/>
            <a:ext cx="756083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50142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indent="228600">
              <a:lnSpc>
                <a:spcPct val="105000"/>
              </a:lnSpc>
              <a:spcBef>
                <a:spcPts val="600"/>
              </a:spcBef>
              <a:spcAft>
                <a:spcPts val="300"/>
              </a:spcAft>
              <a:tabLst>
                <a:tab pos="333375" algn="l"/>
              </a:tabLst>
            </a:pPr>
            <a:r>
              <a:rPr lang="ru-RU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Итог занятия</a:t>
            </a: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.</a:t>
            </a:r>
            <a:r>
              <a:rPr lang="ru-RU" sz="3600" dirty="0">
                <a:solidFill>
                  <a:schemeClr val="tx1"/>
                </a:solidFill>
                <a:ea typeface="Times New Roman"/>
                <a:cs typeface="Times New Roman"/>
              </a:rPr>
              <a:t/>
            </a:r>
            <a:br>
              <a:rPr lang="ru-RU" sz="3600" dirty="0">
                <a:solidFill>
                  <a:schemeClr val="tx1"/>
                </a:solidFill>
                <a:ea typeface="Times New Roman"/>
                <a:cs typeface="Times New Roman"/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228600" algn="just"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О каких животных мы беседовали? </a:t>
            </a:r>
            <a:endParaRPr lang="ru-RU" dirty="0" smtClean="0">
              <a:latin typeface="Times New Roman"/>
              <a:ea typeface="Times New Roman"/>
              <a:cs typeface="Times New Roman"/>
            </a:endParaRPr>
          </a:p>
          <a:p>
            <a:pPr indent="228600" algn="just"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Какие бывают животные?</a:t>
            </a:r>
          </a:p>
          <a:p>
            <a:pPr indent="228600" algn="just">
              <a:lnSpc>
                <a:spcPct val="105000"/>
              </a:lnSpc>
              <a:spcAft>
                <a:spcPts val="0"/>
              </a:spcAft>
              <a:tabLst>
                <a:tab pos="333375" algn="l"/>
              </a:tabLs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Что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вы узнали о хохломской росписи?</a:t>
            </a:r>
            <a:endParaRPr lang="ru-RU" sz="2400" dirty="0">
              <a:ea typeface="Times New Roman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2814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indent="228600" algn="just">
              <a:lnSpc>
                <a:spcPct val="105000"/>
              </a:lnSpc>
              <a:spcBef>
                <a:spcPts val="600"/>
              </a:spcBef>
              <a:spcAft>
                <a:spcPts val="300"/>
              </a:spcAft>
              <a:tabLst>
                <a:tab pos="333375" algn="l"/>
              </a:tabLst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Беседа о домашних и диких животных.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a typeface="Times New Roman"/>
                <a:cs typeface="Times New Roman"/>
              </a:rPr>
              <a:t/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  <a:ea typeface="Times New Roman"/>
                <a:cs typeface="Times New Roman"/>
              </a:rPr>
            </a:br>
            <a:endParaRPr lang="ru-RU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/>
          <a:lstStyle/>
          <a:p>
            <a:pPr marL="0" indent="0">
              <a:buNone/>
            </a:pPr>
            <a:r>
              <a:rPr lang="ru-RU" b="1" i="1" dirty="0" smtClean="0">
                <a:latin typeface="Times New Roman"/>
                <a:ea typeface="Times New Roman"/>
              </a:rPr>
              <a:t>Отгадайте загадки</a:t>
            </a:r>
            <a:r>
              <a:rPr lang="ru-RU" b="1" i="1" dirty="0" smtClean="0"/>
              <a:t>:</a:t>
            </a:r>
          </a:p>
          <a:p>
            <a:pPr marL="0" indent="0" algn="r">
              <a:spcBef>
                <a:spcPts val="0"/>
              </a:spcBef>
              <a:buNone/>
              <a:tabLst>
                <a:tab pos="333375" algn="l"/>
              </a:tabLst>
            </a:pP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Хозяин лесной</a:t>
            </a:r>
            <a:endParaRPr lang="ru-RU" sz="2800" b="1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marL="0" indent="0" algn="r">
              <a:spcBef>
                <a:spcPts val="0"/>
              </a:spcBef>
              <a:buNone/>
              <a:tabLst>
                <a:tab pos="333375" algn="l"/>
              </a:tabLst>
            </a:pP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Просыпается весной.</a:t>
            </a:r>
            <a:endParaRPr lang="ru-RU" sz="2800" b="1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marL="0" indent="0" algn="r">
              <a:spcBef>
                <a:spcPts val="0"/>
              </a:spcBef>
              <a:buNone/>
              <a:tabLst>
                <a:tab pos="333375" algn="l"/>
              </a:tabLst>
            </a:pP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А зимой, под вьюжный вой,</a:t>
            </a:r>
            <a:endParaRPr lang="ru-RU" sz="2800" b="1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</a:rPr>
              <a:t>Спит в избушке </a:t>
            </a:r>
            <a:r>
              <a:rPr lang="ru-RU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снеговой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0" y="3705045"/>
            <a:ext cx="2918718" cy="2805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5491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04664"/>
            <a:ext cx="8085584" cy="5793507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  <a:tabLst>
                <a:tab pos="333375" algn="l"/>
              </a:tabLst>
            </a:pPr>
            <a:r>
              <a:rPr lang="ru-RU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Не мышь, не птица,</a:t>
            </a:r>
            <a:endParaRPr lang="ru-RU" sz="2800" b="1" dirty="0" smtClean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marL="0" indent="0">
              <a:spcBef>
                <a:spcPts val="0"/>
              </a:spcBef>
              <a:buNone/>
              <a:tabLst>
                <a:tab pos="333375" algn="l"/>
              </a:tabLst>
            </a:pPr>
            <a:r>
              <a:rPr lang="ru-RU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В </a:t>
            </a: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лесу резвится.</a:t>
            </a:r>
            <a:endParaRPr lang="ru-RU" sz="2800" b="1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marL="0" indent="0">
              <a:spcBef>
                <a:spcPts val="0"/>
              </a:spcBef>
              <a:buNone/>
              <a:tabLst>
                <a:tab pos="333375" algn="l"/>
              </a:tabLst>
            </a:pP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На деревьях живёт</a:t>
            </a:r>
            <a:endParaRPr lang="ru-RU" sz="2800" b="1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marL="0" indent="0">
              <a:spcBef>
                <a:spcPts val="0"/>
              </a:spcBef>
              <a:buNone/>
              <a:tabLst>
                <a:tab pos="333375" algn="l"/>
              </a:tabLst>
            </a:pP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И орешки грызёт. </a:t>
            </a:r>
            <a:endParaRPr lang="ru-RU" sz="2800" b="1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marL="0" indent="0">
              <a:lnSpc>
                <a:spcPct val="105000"/>
              </a:lnSpc>
              <a:spcAft>
                <a:spcPts val="0"/>
              </a:spcAft>
              <a:buNone/>
              <a:tabLst>
                <a:tab pos="333375" algn="l"/>
              </a:tabLst>
            </a:pPr>
            <a:r>
              <a:rPr lang="ru-RU" b="1" i="1" dirty="0">
                <a:solidFill>
                  <a:schemeClr val="tx1"/>
                </a:solidFill>
                <a:latin typeface="Times New Roman"/>
                <a:ea typeface="Times New Roman"/>
              </a:rPr>
              <a:t>                     (Белка</a:t>
            </a:r>
            <a:r>
              <a:rPr lang="ru-RU" b="1" i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.)</a:t>
            </a: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b="1" dirty="0" smtClean="0"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  <a:p>
            <a:pPr marL="0" indent="0" algn="r">
              <a:spcBef>
                <a:spcPts val="0"/>
              </a:spcBef>
              <a:buNone/>
              <a:tabLst>
                <a:tab pos="333375" algn="l"/>
              </a:tabLst>
            </a:pPr>
            <a:endParaRPr lang="ru-RU" dirty="0" smtClean="0">
              <a:latin typeface="Times New Roman"/>
              <a:ea typeface="Times New Roman"/>
              <a:cs typeface="Times New Roman"/>
            </a:endParaRPr>
          </a:p>
          <a:p>
            <a:pPr marL="0" indent="0" algn="r">
              <a:spcBef>
                <a:spcPts val="0"/>
              </a:spcBef>
              <a:buNone/>
              <a:tabLst>
                <a:tab pos="333375" algn="l"/>
              </a:tabLst>
            </a:pPr>
            <a:endParaRPr lang="ru-RU" dirty="0">
              <a:latin typeface="Times New Roman"/>
              <a:ea typeface="Times New Roman"/>
              <a:cs typeface="Times New Roman"/>
            </a:endParaRPr>
          </a:p>
          <a:p>
            <a:pPr marL="0" indent="0" algn="r">
              <a:spcBef>
                <a:spcPts val="0"/>
              </a:spcBef>
              <a:buNone/>
              <a:tabLst>
                <a:tab pos="333375" algn="l"/>
              </a:tabLst>
            </a:pPr>
            <a:endParaRPr lang="ru-RU" dirty="0" smtClean="0">
              <a:latin typeface="Times New Roman"/>
              <a:ea typeface="Times New Roman"/>
              <a:cs typeface="Times New Roman"/>
            </a:endParaRPr>
          </a:p>
          <a:p>
            <a:pPr marL="0" indent="0" algn="r">
              <a:spcBef>
                <a:spcPts val="0"/>
              </a:spcBef>
              <a:buNone/>
              <a:tabLst>
                <a:tab pos="333375" algn="l"/>
              </a:tabLst>
            </a:pPr>
            <a:r>
              <a:rPr lang="ru-RU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Он </a:t>
            </a: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хищный зверь, хотя немножко,</a:t>
            </a:r>
            <a:endParaRPr lang="ru-RU" sz="2800" b="1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marL="0" indent="0" algn="r">
              <a:spcBef>
                <a:spcPts val="0"/>
              </a:spcBef>
              <a:buNone/>
              <a:tabLst>
                <a:tab pos="333375" algn="l"/>
              </a:tabLst>
            </a:pP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Совсем чуть-чуть похож на кошку,</a:t>
            </a:r>
            <a:endParaRPr lang="ru-RU" sz="2800" b="1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marL="0" indent="0" algn="r">
              <a:spcBef>
                <a:spcPts val="0"/>
              </a:spcBef>
              <a:buNone/>
              <a:tabLst>
                <a:tab pos="333375" algn="l"/>
              </a:tabLst>
            </a:pP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Когда он в клетке, то приятный,</a:t>
            </a:r>
            <a:endParaRPr lang="ru-RU" sz="2800" b="1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marL="0" indent="0" algn="r">
              <a:spcBef>
                <a:spcPts val="0"/>
              </a:spcBef>
              <a:buNone/>
              <a:tabLst>
                <a:tab pos="333375" algn="l"/>
              </a:tabLst>
            </a:pP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Он симпатичный, полосатый.</a:t>
            </a:r>
            <a:endParaRPr lang="ru-RU" sz="2800" b="1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ru-RU" b="1" i="1" dirty="0">
                <a:solidFill>
                  <a:schemeClr val="tx1"/>
                </a:solidFill>
                <a:latin typeface="Times New Roman"/>
                <a:ea typeface="Times New Roman"/>
              </a:rPr>
              <a:t>                                  (Тигр.)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88639"/>
            <a:ext cx="3542146" cy="296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User\Desktop\подготовительная\документы по подгот\материал к занятиям\дикие животные\slide0006_image0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365104"/>
            <a:ext cx="2952329" cy="205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214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  <a:tabLst>
                <a:tab pos="333375" algn="l"/>
              </a:tabLst>
            </a:pPr>
            <a:endParaRPr lang="ru-RU" dirty="0" smtClean="0">
              <a:latin typeface="Times New Roman"/>
              <a:ea typeface="Times New Roman"/>
              <a:cs typeface="Times New Roman"/>
            </a:endParaRPr>
          </a:p>
          <a:p>
            <a:pPr marL="0" indent="0">
              <a:spcBef>
                <a:spcPts val="0"/>
              </a:spcBef>
              <a:buNone/>
              <a:tabLst>
                <a:tab pos="333375" algn="l"/>
              </a:tabLst>
            </a:pPr>
            <a:r>
              <a:rPr lang="ru-RU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Хвост </a:t>
            </a: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пушистый,</a:t>
            </a:r>
            <a:endParaRPr lang="ru-RU" sz="2800" b="1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marL="0" indent="0">
              <a:spcBef>
                <a:spcPts val="0"/>
              </a:spcBef>
              <a:buNone/>
              <a:tabLst>
                <a:tab pos="333375" algn="l"/>
              </a:tabLst>
            </a:pP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Мех золотистый.</a:t>
            </a:r>
            <a:endParaRPr lang="ru-RU" sz="2800" b="1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marL="0" indent="0">
              <a:spcBef>
                <a:spcPts val="0"/>
              </a:spcBef>
              <a:buNone/>
              <a:tabLst>
                <a:tab pos="333375" algn="l"/>
              </a:tabLst>
            </a:pP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В лесу живёт,</a:t>
            </a:r>
            <a:endParaRPr lang="ru-RU" sz="2800" b="1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marL="0" indent="0">
              <a:spcBef>
                <a:spcPts val="0"/>
              </a:spcBef>
              <a:buNone/>
              <a:tabLst>
                <a:tab pos="333375" algn="l"/>
              </a:tabLst>
            </a:pP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В деревне кур крадёт. </a:t>
            </a:r>
            <a:endParaRPr lang="ru-RU" sz="2800" b="1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marL="0" indent="0">
              <a:lnSpc>
                <a:spcPct val="105000"/>
              </a:lnSpc>
              <a:spcAft>
                <a:spcPts val="0"/>
              </a:spcAft>
              <a:buNone/>
              <a:tabLst>
                <a:tab pos="333375" algn="l"/>
              </a:tabLst>
            </a:pPr>
            <a:r>
              <a:rPr lang="ru-RU" b="1" i="1" dirty="0">
                <a:solidFill>
                  <a:schemeClr val="tx1"/>
                </a:solidFill>
                <a:latin typeface="Times New Roman"/>
                <a:ea typeface="Times New Roman"/>
              </a:rPr>
              <a:t>                     (Лиса</a:t>
            </a:r>
            <a:r>
              <a:rPr lang="ru-RU" b="1" i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.)</a:t>
            </a: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b="1" dirty="0" smtClean="0"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  <a:p>
            <a:pPr marL="0" indent="0" algn="r">
              <a:spcBef>
                <a:spcPts val="0"/>
              </a:spcBef>
              <a:buNone/>
              <a:tabLst>
                <a:tab pos="333375" algn="l"/>
              </a:tabLst>
            </a:pPr>
            <a:endParaRPr lang="ru-RU" b="1" dirty="0" smtClean="0"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  <a:p>
            <a:pPr marL="0" indent="0" algn="r">
              <a:spcBef>
                <a:spcPts val="0"/>
              </a:spcBef>
              <a:buNone/>
              <a:tabLst>
                <a:tab pos="333375" algn="l"/>
              </a:tabLst>
            </a:pPr>
            <a:endParaRPr lang="ru-RU" dirty="0" smtClean="0">
              <a:latin typeface="Times New Roman"/>
              <a:ea typeface="Times New Roman"/>
              <a:cs typeface="Times New Roman"/>
            </a:endParaRPr>
          </a:p>
          <a:p>
            <a:pPr marL="0" indent="0" algn="r">
              <a:spcBef>
                <a:spcPts val="0"/>
              </a:spcBef>
              <a:buNone/>
              <a:tabLst>
                <a:tab pos="333375" algn="l"/>
              </a:tabLst>
            </a:pPr>
            <a:endParaRPr lang="ru-RU" dirty="0">
              <a:latin typeface="Times New Roman"/>
              <a:ea typeface="Times New Roman"/>
              <a:cs typeface="Times New Roman"/>
            </a:endParaRPr>
          </a:p>
          <a:p>
            <a:pPr marL="0" indent="0" algn="r">
              <a:spcBef>
                <a:spcPts val="0"/>
              </a:spcBef>
              <a:buNone/>
              <a:tabLst>
                <a:tab pos="333375" algn="l"/>
              </a:tabLst>
            </a:pPr>
            <a:endParaRPr lang="ru-RU" dirty="0" smtClean="0">
              <a:latin typeface="Times New Roman"/>
              <a:ea typeface="Times New Roman"/>
              <a:cs typeface="Times New Roman"/>
            </a:endParaRPr>
          </a:p>
          <a:p>
            <a:pPr marL="0" indent="0" algn="r">
              <a:spcBef>
                <a:spcPts val="0"/>
              </a:spcBef>
              <a:buNone/>
              <a:tabLst>
                <a:tab pos="333375" algn="l"/>
              </a:tabLst>
            </a:pPr>
            <a:endParaRPr lang="ru-RU" dirty="0">
              <a:latin typeface="Times New Roman"/>
              <a:ea typeface="Times New Roman"/>
              <a:cs typeface="Times New Roman"/>
            </a:endParaRPr>
          </a:p>
          <a:p>
            <a:pPr marL="0" indent="0" algn="r">
              <a:spcBef>
                <a:spcPts val="0"/>
              </a:spcBef>
              <a:buNone/>
              <a:tabLst>
                <a:tab pos="333375" algn="l"/>
              </a:tabLst>
            </a:pPr>
            <a:r>
              <a:rPr lang="ru-RU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С </a:t>
            </a: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бородой, а не старик,</a:t>
            </a:r>
            <a:endParaRPr lang="ru-RU" sz="2800" b="1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marL="0" indent="0" algn="r">
              <a:spcBef>
                <a:spcPts val="0"/>
              </a:spcBef>
              <a:buNone/>
              <a:tabLst>
                <a:tab pos="333375" algn="l"/>
              </a:tabLst>
            </a:pP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С рогами, а не бык,</a:t>
            </a:r>
            <a:endParaRPr lang="ru-RU" sz="2800" b="1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marL="0" indent="0" algn="r">
              <a:spcBef>
                <a:spcPts val="0"/>
              </a:spcBef>
              <a:buNone/>
              <a:tabLst>
                <a:tab pos="333375" algn="l"/>
              </a:tabLst>
            </a:pP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Не конь, а брыкается,</a:t>
            </a:r>
            <a:endParaRPr lang="ru-RU" sz="2800" b="1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marL="0" indent="0" algn="r">
              <a:spcBef>
                <a:spcPts val="0"/>
              </a:spcBef>
              <a:buNone/>
              <a:tabLst>
                <a:tab pos="333375" algn="l"/>
              </a:tabLst>
            </a:pP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Доят, а не корова.</a:t>
            </a:r>
            <a:endParaRPr lang="ru-RU" sz="2800" b="1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ru-RU" b="1" i="1" dirty="0">
                <a:solidFill>
                  <a:schemeClr val="tx1"/>
                </a:solidFill>
                <a:latin typeface="Times New Roman"/>
                <a:ea typeface="Times New Roman"/>
              </a:rPr>
              <a:t>                                  (Коза.)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612" y="260648"/>
            <a:ext cx="4320480" cy="3147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User\Desktop\подготовительная\документы по подгот\материал к занятиям\домашние животные\КОЗЫ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407838"/>
            <a:ext cx="393643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548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  <a:tabLst>
                <a:tab pos="333375" algn="l"/>
              </a:tabLst>
            </a:pP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Лежит под плетнём,</a:t>
            </a:r>
            <a:endParaRPr lang="ru-RU" sz="2800" b="1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marL="0" indent="0">
              <a:spcBef>
                <a:spcPts val="0"/>
              </a:spcBef>
              <a:buNone/>
              <a:tabLst>
                <a:tab pos="333375" algn="l"/>
              </a:tabLst>
            </a:pP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Крутит хвостом.</a:t>
            </a:r>
            <a:endParaRPr lang="ru-RU" sz="2800" b="1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marL="0" indent="0">
              <a:spcBef>
                <a:spcPts val="0"/>
              </a:spcBef>
              <a:buNone/>
              <a:tabLst>
                <a:tab pos="333375" algn="l"/>
              </a:tabLst>
            </a:pP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С круглым бочком,</a:t>
            </a:r>
            <a:endParaRPr lang="ru-RU" sz="2800" b="1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marL="0" indent="0">
              <a:spcBef>
                <a:spcPts val="0"/>
              </a:spcBef>
              <a:buNone/>
              <a:tabLst>
                <a:tab pos="333375" algn="l"/>
              </a:tabLst>
            </a:pP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Нос пятачком. </a:t>
            </a:r>
            <a:endParaRPr lang="ru-RU" sz="2800" b="1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marL="0" indent="0">
              <a:lnSpc>
                <a:spcPct val="105000"/>
              </a:lnSpc>
              <a:spcAft>
                <a:spcPts val="0"/>
              </a:spcAft>
              <a:buNone/>
              <a:tabLst>
                <a:tab pos="333375" algn="l"/>
              </a:tabLst>
            </a:pPr>
            <a:r>
              <a:rPr lang="ru-RU" b="1" i="1" dirty="0">
                <a:solidFill>
                  <a:schemeClr val="tx1"/>
                </a:solidFill>
                <a:latin typeface="Times New Roman"/>
                <a:ea typeface="Times New Roman"/>
              </a:rPr>
              <a:t>                     (Свинья</a:t>
            </a:r>
            <a:r>
              <a:rPr lang="ru-RU" b="1" i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.)</a:t>
            </a: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b="1" dirty="0" smtClean="0"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  <a:p>
            <a:pPr marL="0" indent="0" algn="r">
              <a:spcBef>
                <a:spcPts val="0"/>
              </a:spcBef>
              <a:buNone/>
              <a:tabLst>
                <a:tab pos="333375" algn="l"/>
              </a:tabLst>
            </a:pPr>
            <a:endParaRPr lang="ru-RU" dirty="0" smtClean="0">
              <a:latin typeface="Times New Roman"/>
              <a:ea typeface="Times New Roman"/>
              <a:cs typeface="Times New Roman"/>
            </a:endParaRPr>
          </a:p>
          <a:p>
            <a:pPr marL="0" indent="0" algn="r">
              <a:spcBef>
                <a:spcPts val="0"/>
              </a:spcBef>
              <a:buNone/>
              <a:tabLst>
                <a:tab pos="333375" algn="l"/>
              </a:tabLst>
            </a:pPr>
            <a:endParaRPr lang="ru-RU" dirty="0">
              <a:latin typeface="Times New Roman"/>
              <a:ea typeface="Times New Roman"/>
              <a:cs typeface="Times New Roman"/>
            </a:endParaRPr>
          </a:p>
          <a:p>
            <a:pPr marL="0" indent="0" algn="r">
              <a:spcBef>
                <a:spcPts val="0"/>
              </a:spcBef>
              <a:buNone/>
              <a:tabLst>
                <a:tab pos="333375" algn="l"/>
              </a:tabLst>
            </a:pPr>
            <a:endParaRPr lang="ru-RU" dirty="0" smtClean="0">
              <a:latin typeface="Times New Roman"/>
              <a:ea typeface="Times New Roman"/>
              <a:cs typeface="Times New Roman"/>
            </a:endParaRPr>
          </a:p>
          <a:p>
            <a:pPr marL="0" indent="0" algn="r">
              <a:spcBef>
                <a:spcPts val="0"/>
              </a:spcBef>
              <a:buNone/>
              <a:tabLst>
                <a:tab pos="333375" algn="l"/>
              </a:tabLst>
            </a:pPr>
            <a:r>
              <a:rPr lang="ru-RU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Маленький</a:t>
            </a: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, беленький.</a:t>
            </a:r>
            <a:endParaRPr lang="ru-RU" sz="2800" b="1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marL="0" indent="0" algn="r">
              <a:spcBef>
                <a:spcPts val="0"/>
              </a:spcBef>
              <a:buNone/>
              <a:tabLst>
                <a:tab pos="333375" algn="l"/>
              </a:tabLst>
            </a:pP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По лесу прыг, прыг.</a:t>
            </a:r>
            <a:endParaRPr lang="ru-RU" sz="2800" b="1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marL="0" indent="0" algn="r">
              <a:spcBef>
                <a:spcPts val="0"/>
              </a:spcBef>
              <a:buNone/>
              <a:tabLst>
                <a:tab pos="333375" algn="l"/>
              </a:tabLst>
            </a:pP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По снегу тык, тык. </a:t>
            </a:r>
            <a:endParaRPr lang="ru-RU" sz="2800" b="1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ru-RU" b="1" i="1" dirty="0">
                <a:solidFill>
                  <a:schemeClr val="tx1"/>
                </a:solidFill>
                <a:latin typeface="Times New Roman"/>
                <a:ea typeface="Times New Roman"/>
              </a:rPr>
              <a:t>                                  (Заяц.)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12976"/>
            <a:ext cx="3385588" cy="2951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User\Desktop\подготовительная\документы по подгот\материал к занятиям\домашние животные\slide0004_image003 (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656"/>
            <a:ext cx="4032448" cy="267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890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333375" algn="l"/>
              </a:tabLst>
            </a:pP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В клетке живёт,</a:t>
            </a:r>
            <a:endParaRPr lang="ru-RU" sz="2800" b="1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marL="0" indent="0">
              <a:spcBef>
                <a:spcPts val="0"/>
              </a:spcBef>
              <a:buNone/>
              <a:tabLst>
                <a:tab pos="333375" algn="l"/>
              </a:tabLst>
            </a:pP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Морковку грызёт. </a:t>
            </a:r>
            <a:endParaRPr lang="ru-RU" sz="2800" b="1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marL="0" indent="0">
              <a:lnSpc>
                <a:spcPct val="105000"/>
              </a:lnSpc>
              <a:buNone/>
              <a:tabLst>
                <a:tab pos="333375" algn="l"/>
              </a:tabLst>
            </a:pPr>
            <a:r>
              <a:rPr lang="ru-RU" b="1" i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                  </a:t>
            </a:r>
            <a:r>
              <a:rPr lang="ru-RU" b="1" i="1" dirty="0">
                <a:solidFill>
                  <a:schemeClr val="tx1"/>
                </a:solidFill>
                <a:latin typeface="Times New Roman"/>
                <a:ea typeface="Times New Roman"/>
              </a:rPr>
              <a:t>(Кролик</a:t>
            </a:r>
            <a:r>
              <a:rPr lang="ru-RU" b="1" i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.)</a:t>
            </a: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b="1" dirty="0" smtClean="0"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  <a:p>
            <a:pPr marL="0" indent="0" algn="r">
              <a:spcBef>
                <a:spcPts val="0"/>
              </a:spcBef>
              <a:buNone/>
              <a:tabLst>
                <a:tab pos="333375" algn="l"/>
              </a:tabLst>
            </a:pPr>
            <a:endParaRPr lang="ru-RU" dirty="0" smtClean="0">
              <a:latin typeface="Times New Roman"/>
              <a:ea typeface="Times New Roman"/>
              <a:cs typeface="Times New Roman"/>
            </a:endParaRPr>
          </a:p>
          <a:p>
            <a:pPr marL="0" indent="0" algn="r">
              <a:spcBef>
                <a:spcPts val="0"/>
              </a:spcBef>
              <a:buNone/>
              <a:tabLst>
                <a:tab pos="333375" algn="l"/>
              </a:tabLst>
            </a:pPr>
            <a:endParaRPr lang="ru-RU" dirty="0" smtClean="0">
              <a:latin typeface="Times New Roman"/>
              <a:ea typeface="Times New Roman"/>
              <a:cs typeface="Times New Roman"/>
            </a:endParaRPr>
          </a:p>
          <a:p>
            <a:pPr marL="0" indent="0" algn="r">
              <a:spcBef>
                <a:spcPts val="0"/>
              </a:spcBef>
              <a:buNone/>
              <a:tabLst>
                <a:tab pos="333375" algn="l"/>
              </a:tabLst>
            </a:pPr>
            <a:r>
              <a:rPr lang="ru-RU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Посреди </a:t>
            </a: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двора стоит копна:</a:t>
            </a:r>
            <a:endParaRPr lang="ru-RU" sz="2800" b="1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marL="0" indent="0" algn="r">
              <a:spcBef>
                <a:spcPts val="0"/>
              </a:spcBef>
              <a:buNone/>
              <a:tabLst>
                <a:tab pos="333375" algn="l"/>
              </a:tabLst>
            </a:pP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Спереди вилы, сзади метла. </a:t>
            </a:r>
            <a:endParaRPr lang="ru-RU" sz="2800" b="1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ru-RU" b="1" i="1" dirty="0">
                <a:solidFill>
                  <a:schemeClr val="tx1"/>
                </a:solidFill>
                <a:latin typeface="Times New Roman"/>
                <a:ea typeface="Times New Roman"/>
              </a:rPr>
              <a:t>                              </a:t>
            </a:r>
            <a:r>
              <a:rPr lang="ru-RU" b="1" i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    </a:t>
            </a:r>
            <a:r>
              <a:rPr lang="ru-RU" b="1" i="1" dirty="0">
                <a:solidFill>
                  <a:schemeClr val="tx1"/>
                </a:solidFill>
                <a:latin typeface="Times New Roman"/>
                <a:ea typeface="Times New Roman"/>
              </a:rPr>
              <a:t>(Корова</a:t>
            </a:r>
            <a:r>
              <a:rPr lang="ru-RU" b="1" i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.)</a:t>
            </a:r>
          </a:p>
          <a:p>
            <a:pPr marL="0" indent="0">
              <a:spcBef>
                <a:spcPts val="0"/>
              </a:spcBef>
              <a:buNone/>
              <a:tabLst>
                <a:tab pos="333375" algn="l"/>
              </a:tabLst>
            </a:pPr>
            <a:endParaRPr lang="ru-RU" dirty="0" smtClean="0">
              <a:latin typeface="Times New Roman"/>
              <a:ea typeface="Times New Roman"/>
              <a:cs typeface="Times New Roman"/>
            </a:endParaRPr>
          </a:p>
          <a:p>
            <a:pPr marL="0" indent="0">
              <a:spcBef>
                <a:spcPts val="0"/>
              </a:spcBef>
              <a:buNone/>
              <a:tabLst>
                <a:tab pos="333375" algn="l"/>
              </a:tabLst>
            </a:pPr>
            <a:endParaRPr lang="ru-RU" dirty="0">
              <a:latin typeface="Times New Roman"/>
              <a:ea typeface="Times New Roman"/>
              <a:cs typeface="Times New Roman"/>
            </a:endParaRPr>
          </a:p>
          <a:p>
            <a:pPr marL="0" indent="0">
              <a:spcBef>
                <a:spcPts val="0"/>
              </a:spcBef>
              <a:buNone/>
              <a:tabLst>
                <a:tab pos="333375" algn="l"/>
              </a:tabLst>
            </a:pPr>
            <a:endParaRPr lang="ru-RU" b="1" dirty="0" smtClean="0"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  <a:p>
            <a:pPr marL="0" indent="0">
              <a:spcBef>
                <a:spcPts val="0"/>
              </a:spcBef>
              <a:buNone/>
              <a:tabLst>
                <a:tab pos="333375" algn="l"/>
              </a:tabLst>
            </a:pPr>
            <a:r>
              <a:rPr lang="ru-RU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Лежит </a:t>
            </a: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– молчит.</a:t>
            </a:r>
            <a:endParaRPr lang="ru-RU" sz="2800" b="1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marL="0" indent="0">
              <a:spcBef>
                <a:spcPts val="0"/>
              </a:spcBef>
              <a:buNone/>
              <a:tabLst>
                <a:tab pos="333375" algn="l"/>
              </a:tabLst>
            </a:pP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Подойдёшь – зарычит. </a:t>
            </a:r>
            <a:endParaRPr lang="ru-RU" sz="2800" b="1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i="1" dirty="0">
                <a:solidFill>
                  <a:schemeClr val="tx1"/>
                </a:solidFill>
                <a:latin typeface="Times New Roman"/>
                <a:ea typeface="Times New Roman"/>
              </a:rPr>
              <a:t>                    (Собака.)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8194" name="Picture 2" descr="C:\Users\User\Desktop\подготовительная\документы по подгот\материал к занятиям\домашние животные\slide0007_image007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45024"/>
            <a:ext cx="3572644" cy="2846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Desktop\подготовительная\документы по подгот\материал к занятиям\домашние животные\коров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32856"/>
            <a:ext cx="3312368" cy="200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xmlns:lc="http://schemas.openxmlformats.org/drawingml/2006/lockedCanvas" id="{A85C5DA3-0E98-496E-B241-D67CFEF4F8D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9912" y="260648"/>
            <a:ext cx="3024336" cy="20867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9234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  <a:tabLst>
                <a:tab pos="333375" algn="l"/>
              </a:tabLst>
            </a:pPr>
            <a:endParaRPr lang="ru-RU" b="1" dirty="0" smtClean="0"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tabLst>
                <a:tab pos="333375" algn="l"/>
              </a:tabLst>
            </a:pPr>
            <a:r>
              <a:rPr lang="ru-RU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Не </a:t>
            </a: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земледелец, не кузнец, </a:t>
            </a:r>
            <a:endParaRPr lang="ru-RU" b="1" dirty="0" smtClean="0"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tabLst>
                <a:tab pos="333375" algn="l"/>
              </a:tabLst>
            </a:pPr>
            <a:r>
              <a:rPr lang="ru-RU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не </a:t>
            </a: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плотник,</a:t>
            </a:r>
            <a:endParaRPr lang="ru-RU" sz="2800" b="1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tabLst>
                <a:tab pos="333375" algn="l"/>
              </a:tabLst>
            </a:pP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А первый на селе работник. </a:t>
            </a:r>
            <a:endParaRPr lang="ru-RU" sz="2800" b="1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marL="0" indent="0">
              <a:buNone/>
            </a:pPr>
            <a:r>
              <a:rPr lang="ru-RU" b="1" i="1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ru-RU" b="1" i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(</a:t>
            </a:r>
            <a:r>
              <a:rPr lang="ru-RU" b="1" i="1" dirty="0">
                <a:solidFill>
                  <a:schemeClr val="tx1"/>
                </a:solidFill>
                <a:latin typeface="Times New Roman"/>
                <a:ea typeface="Times New Roman"/>
              </a:rPr>
              <a:t>Лошадь</a:t>
            </a:r>
            <a:r>
              <a:rPr lang="ru-RU" b="1" i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.)</a:t>
            </a:r>
          </a:p>
          <a:p>
            <a:pPr marL="0" indent="0" algn="r">
              <a:lnSpc>
                <a:spcPct val="105000"/>
              </a:lnSpc>
              <a:spcAft>
                <a:spcPts val="0"/>
              </a:spcAft>
              <a:buNone/>
              <a:tabLst>
                <a:tab pos="333375" algn="l"/>
              </a:tabLst>
            </a:pPr>
            <a:endParaRPr lang="ru-RU" dirty="0" smtClean="0">
              <a:latin typeface="Times New Roman"/>
              <a:ea typeface="Times New Roman"/>
              <a:cs typeface="Times New Roman"/>
            </a:endParaRPr>
          </a:p>
          <a:p>
            <a:pPr marL="0" indent="0" algn="r">
              <a:lnSpc>
                <a:spcPct val="105000"/>
              </a:lnSpc>
              <a:spcAft>
                <a:spcPts val="0"/>
              </a:spcAft>
              <a:buNone/>
              <a:tabLst>
                <a:tab pos="333375" algn="l"/>
              </a:tabLst>
            </a:pPr>
            <a:endParaRPr lang="ru-RU" dirty="0">
              <a:latin typeface="Times New Roman"/>
              <a:ea typeface="Times New Roman"/>
              <a:cs typeface="Times New Roman"/>
            </a:endParaRPr>
          </a:p>
          <a:p>
            <a:pPr marL="0" indent="0" algn="r">
              <a:lnSpc>
                <a:spcPct val="105000"/>
              </a:lnSpc>
              <a:spcAft>
                <a:spcPts val="0"/>
              </a:spcAft>
              <a:buNone/>
              <a:tabLst>
                <a:tab pos="333375" algn="l"/>
              </a:tabLst>
            </a:pPr>
            <a:endParaRPr lang="ru-RU" dirty="0" smtClean="0">
              <a:latin typeface="Times New Roman"/>
              <a:ea typeface="Times New Roman"/>
              <a:cs typeface="Times New Roman"/>
            </a:endParaRPr>
          </a:p>
          <a:p>
            <a:pPr marL="0" indent="0" algn="r">
              <a:lnSpc>
                <a:spcPct val="105000"/>
              </a:lnSpc>
              <a:spcAft>
                <a:spcPts val="0"/>
              </a:spcAft>
              <a:buNone/>
              <a:tabLst>
                <a:tab pos="333375" algn="l"/>
              </a:tabLst>
            </a:pPr>
            <a:endParaRPr lang="ru-RU" dirty="0">
              <a:latin typeface="Times New Roman"/>
              <a:ea typeface="Times New Roman"/>
              <a:cs typeface="Times New Roman"/>
            </a:endParaRPr>
          </a:p>
          <a:p>
            <a:pPr marL="0" indent="0" algn="r">
              <a:lnSpc>
                <a:spcPct val="105000"/>
              </a:lnSpc>
              <a:spcAft>
                <a:spcPts val="0"/>
              </a:spcAft>
              <a:buNone/>
              <a:tabLst>
                <a:tab pos="333375" algn="l"/>
              </a:tabLst>
            </a:pPr>
            <a:endParaRPr lang="ru-RU" dirty="0" smtClean="0">
              <a:latin typeface="Times New Roman"/>
              <a:ea typeface="Times New Roman"/>
              <a:cs typeface="Times New Roman"/>
            </a:endParaRPr>
          </a:p>
          <a:p>
            <a:pPr marL="0" indent="0" algn="r">
              <a:lnSpc>
                <a:spcPct val="105000"/>
              </a:lnSpc>
              <a:spcAft>
                <a:spcPts val="0"/>
              </a:spcAft>
              <a:buNone/>
              <a:tabLst>
                <a:tab pos="333375" algn="l"/>
              </a:tabLst>
            </a:pPr>
            <a:endParaRPr lang="ru-RU" dirty="0">
              <a:latin typeface="Times New Roman"/>
              <a:ea typeface="Times New Roman"/>
              <a:cs typeface="Times New Roman"/>
            </a:endParaRPr>
          </a:p>
          <a:p>
            <a:pPr marL="0" indent="0" algn="r">
              <a:lnSpc>
                <a:spcPct val="105000"/>
              </a:lnSpc>
              <a:spcAft>
                <a:spcPts val="0"/>
              </a:spcAft>
              <a:buNone/>
              <a:tabLst>
                <a:tab pos="333375" algn="l"/>
              </a:tabLst>
            </a:pPr>
            <a:r>
              <a:rPr lang="ru-RU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Кто </a:t>
            </a: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зимой холодной</a:t>
            </a:r>
            <a:endParaRPr lang="ru-RU" sz="2800" b="1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marL="0" indent="0" algn="r">
              <a:lnSpc>
                <a:spcPct val="105000"/>
              </a:lnSpc>
              <a:spcAft>
                <a:spcPts val="0"/>
              </a:spcAft>
              <a:buNone/>
              <a:tabLst>
                <a:tab pos="333375" algn="l"/>
              </a:tabLst>
            </a:pP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Ходит злой, голодный? </a:t>
            </a:r>
            <a:endParaRPr lang="ru-RU" sz="2800" b="1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marL="0" indent="0" algn="r">
              <a:buNone/>
            </a:pP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</a:rPr>
              <a:t>                    (Волк.)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89040"/>
            <a:ext cx="3715932" cy="257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User\Desktop\подготовительная\документы по подгот\материал к занятиям\домашние животные\ЛОШАДЬ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836712"/>
            <a:ext cx="345638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711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" y="836712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tx1"/>
                </a:solidFill>
                <a:latin typeface="Times New Roman"/>
                <a:ea typeface="Times New Roman"/>
              </a:rPr>
              <a:t>Распределите картинки отгаданных животных в две группы – дикие и домашние животные.</a:t>
            </a:r>
            <a:endParaRPr lang="ru-RU" sz="3200" b="1" dirty="0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348880"/>
            <a:ext cx="4536504" cy="3877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C:\Users\User\Desktop\подготовительная\документы по подгот\материал к занятиям\домашние животные\slide0012_image0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348880"/>
            <a:ext cx="4248472" cy="385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472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tx1"/>
                </a:solidFill>
                <a:latin typeface="Times New Roman"/>
                <a:ea typeface="Times New Roman"/>
              </a:rPr>
              <a:t>Чем отличаются дикие и домашние животные? Сравните двух очень похожих животных, зайца и кролика</a:t>
            </a:r>
            <a:r>
              <a:rPr lang="ru-RU" sz="3200" dirty="0">
                <a:latin typeface="Times New Roman"/>
                <a:ea typeface="Times New Roman"/>
              </a:rPr>
              <a:t>.</a:t>
            </a:r>
            <a:endParaRPr lang="ru-RU" sz="32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4864"/>
            <a:ext cx="3672408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204864"/>
            <a:ext cx="3888432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39020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226</TotalTime>
  <Words>909</Words>
  <Application>Microsoft Office PowerPoint</Application>
  <PresentationFormat>Экран (4:3)</PresentationFormat>
  <Paragraphs>116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Остин</vt:lpstr>
      <vt:lpstr>     Тема: ДОМАШНИЕ И ДИКИЕ ЖИВОТНЫЕ. ДЕКОРАТИВНОЕ РИСОВАНИЕ ПО МОТИВАМ ХОХЛОМСКОЙ РОСПИСИ </vt:lpstr>
      <vt:lpstr>Беседа о домашних и диких животных.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Распределите картинки отгаданных животных в две группы – дикие и домашние животные.</vt:lpstr>
      <vt:lpstr>Чем отличаются дикие и домашние животные? Сравните двух очень похожих животных, зайца и кролика.</vt:lpstr>
      <vt:lpstr>Презентация PowerPoint</vt:lpstr>
      <vt:lpstr>Посмотрите на картинки и назовите профессии людей, которые на них изображены. </vt:lpstr>
      <vt:lpstr>Игра «Продолжи предложение». </vt:lpstr>
      <vt:lpstr>Декоративное рисование по мотивам хохломской росписи.</vt:lpstr>
      <vt:lpstr>Презентация PowerPoint</vt:lpstr>
      <vt:lpstr>Презентация PowerPoint</vt:lpstr>
      <vt:lpstr>Нарисуйте пожалуйста 3  элемента хохломской росписи</vt:lpstr>
      <vt:lpstr>Итог занятия.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ДОМАШНИЕ И ДИКИЕ ЖИВОТНЫЕ. ДЕКОРАТИВНОЕ РИСОВАНИЕ ПО МОТИВАМ ХОХЛОМСКОЙ РОСПИСИ </dc:title>
  <dc:creator>User</dc:creator>
  <cp:lastModifiedBy>User</cp:lastModifiedBy>
  <cp:revision>11</cp:revision>
  <dcterms:created xsi:type="dcterms:W3CDTF">2022-01-31T02:48:12Z</dcterms:created>
  <dcterms:modified xsi:type="dcterms:W3CDTF">2022-01-31T06:47:37Z</dcterms:modified>
</cp:coreProperties>
</file>