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60648"/>
            <a:ext cx="7772400" cy="3835152"/>
          </a:xfrm>
        </p:spPr>
        <p:txBody>
          <a:bodyPr>
            <a:noAutofit/>
          </a:bodyPr>
          <a:lstStyle/>
          <a:p>
            <a:r>
              <a:rPr lang="ru-RU" sz="4800" b="1" dirty="0">
                <a:latin typeface="Times New Roman"/>
                <a:ea typeface="Times New Roman"/>
              </a:rPr>
              <a:t>Тема: ЗНАКОМЬТЕСЬ: МОЙ ДРУГ – КОМПЬЮТЕР.</a:t>
            </a:r>
            <a:br>
              <a:rPr lang="ru-RU" sz="4800" b="1" dirty="0">
                <a:latin typeface="Times New Roman"/>
                <a:ea typeface="Times New Roman"/>
              </a:rPr>
            </a:br>
            <a:r>
              <a:rPr lang="ru-RU" sz="4800" b="1" dirty="0">
                <a:latin typeface="Times New Roman"/>
                <a:ea typeface="Times New Roman"/>
              </a:rPr>
              <a:t>СТИХОТВОРЕНИЕ С. ЕСЕНИНА «БЕРЕЗА»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4676043"/>
            <a:ext cx="2192288" cy="175260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Подготовительная к школе группа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Picture 4" descr="Картинка 8 из 4795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4200260" y="3212976"/>
            <a:ext cx="4920432" cy="406755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323790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1384176"/>
          </a:xfrm>
        </p:spPr>
        <p:txBody>
          <a:bodyPr/>
          <a:lstStyle/>
          <a:p>
            <a:r>
              <a:rPr lang="ru-RU" dirty="0" smtClean="0"/>
              <a:t>Итог занятия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060849"/>
            <a:ext cx="8229600" cy="2952327"/>
          </a:xfrm>
        </p:spPr>
        <p:txBody>
          <a:bodyPr/>
          <a:lstStyle/>
          <a:p>
            <a:pPr indent="0" algn="just">
              <a:lnSpc>
                <a:spcPct val="105000"/>
              </a:lnSpc>
              <a:spcAft>
                <a:spcPts val="0"/>
              </a:spcAft>
              <a:buNone/>
              <a:tabLst>
                <a:tab pos="333375" algn="l"/>
              </a:tabLst>
            </a:pP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– Как Есенин описывает снег на ветвях березы? Какое настроение передает поэт в своем стихотворении? О каком предмете мы сегодня беседовали? Для чего нужен компьютер?</a:t>
            </a:r>
            <a:endParaRPr lang="ru-RU" sz="1800" dirty="0">
              <a:solidFill>
                <a:schemeClr val="tx1"/>
              </a:solidFill>
              <a:latin typeface="Calibri"/>
              <a:ea typeface="Times New Roman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3026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indent="228600" algn="just">
              <a:lnSpc>
                <a:spcPct val="105000"/>
              </a:lnSpc>
              <a:spcBef>
                <a:spcPts val="600"/>
              </a:spcBef>
              <a:spcAft>
                <a:spcPts val="300"/>
              </a:spcAft>
              <a:tabLst>
                <a:tab pos="333375" algn="l"/>
              </a:tabLst>
            </a:pPr>
            <a:r>
              <a:rPr lang="ru-RU" sz="3200" b="1" dirty="0">
                <a:latin typeface="Times New Roman"/>
                <a:ea typeface="Times New Roman"/>
                <a:cs typeface="Times New Roman"/>
              </a:rPr>
              <a:t>Беседа на тему «Знакомьтесь: мой друг – компьютер».</a:t>
            </a:r>
            <a:r>
              <a:rPr lang="ru-RU" sz="2400" dirty="0">
                <a:ea typeface="Times New Roman"/>
                <a:cs typeface="Times New Roman"/>
              </a:rPr>
              <a:t/>
            </a:r>
            <a:br>
              <a:rPr lang="ru-RU" sz="2400" dirty="0">
                <a:ea typeface="Times New Roman"/>
                <a:cs typeface="Times New Roman"/>
              </a:rPr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 algn="just">
              <a:lnSpc>
                <a:spcPct val="105000"/>
              </a:lnSpc>
              <a:spcBef>
                <a:spcPts val="300"/>
              </a:spcBef>
              <a:spcAft>
                <a:spcPts val="0"/>
              </a:spcAft>
              <a:buNone/>
              <a:tabLst>
                <a:tab pos="333375" algn="l"/>
              </a:tabLst>
            </a:pPr>
            <a: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– Назовите устройства, которые служили для облегчения вычислений. </a:t>
            </a:r>
            <a:r>
              <a:rPr lang="ru-RU" sz="2800" i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(Абак, счеты, калькулятор.) </a:t>
            </a:r>
            <a: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Что же такое компьютер? Из чего он состоит? </a:t>
            </a:r>
            <a:endParaRPr lang="ru-RU" sz="2800" dirty="0">
              <a:solidFill>
                <a:schemeClr val="tx1"/>
              </a:solidFill>
              <a:ea typeface="Times New Roman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8773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/>
          <a:lstStyle/>
          <a:p>
            <a:pPr lvl="0" indent="0" algn="just">
              <a:lnSpc>
                <a:spcPct val="105000"/>
              </a:lnSpc>
              <a:spcAft>
                <a:spcPts val="600"/>
              </a:spcAft>
              <a:buNone/>
              <a:tabLst>
                <a:tab pos="333375" algn="l"/>
              </a:tabLst>
            </a:pPr>
            <a:r>
              <a:rPr lang="ru-RU" b="1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Он </a:t>
            </a:r>
            <a:r>
              <a:rPr lang="ru-RU" b="1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состоит из нескольких частей</a:t>
            </a:r>
            <a:r>
              <a:rPr lang="ru-RU" b="1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:</a:t>
            </a:r>
            <a:endParaRPr lang="ru-RU" sz="2400" b="1" dirty="0">
              <a:solidFill>
                <a:prstClr val="black"/>
              </a:solidFill>
              <a:ea typeface="Times New Roman"/>
              <a:cs typeface="Times New Roman"/>
            </a:endParaRPr>
          </a:p>
          <a:p>
            <a:pPr marL="0" indent="0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Картинка 26 из 47958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1500174"/>
            <a:ext cx="6727487" cy="475846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42844" y="3286124"/>
            <a:ext cx="1785950" cy="428628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" lastClr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stantia"/>
                <a:ea typeface="+mn-ea"/>
                <a:cs typeface="+mn-cs"/>
              </a:rPr>
              <a:t>ЗВУКОВАЯ КОЛОНКА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428860" y="1785926"/>
            <a:ext cx="1928826" cy="428628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" lastClr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stantia"/>
                <a:ea typeface="+mn-ea"/>
                <a:cs typeface="+mn-cs"/>
              </a:rPr>
              <a:t>МОНИТОР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7000892" y="1000108"/>
            <a:ext cx="1928826" cy="428628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" lastClr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stantia"/>
                <a:ea typeface="+mn-ea"/>
                <a:cs typeface="+mn-cs"/>
              </a:rPr>
              <a:t>СИСТЕМНЫЙ БЛОК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286512" y="5500702"/>
            <a:ext cx="1928826" cy="428628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" lastClr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stantia"/>
                <a:ea typeface="+mn-ea"/>
                <a:cs typeface="+mn-cs"/>
              </a:rPr>
              <a:t>МЫШЬ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059832" y="5970613"/>
            <a:ext cx="2291146" cy="428628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" lastClr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stantia"/>
                <a:ea typeface="+mn-ea"/>
                <a:cs typeface="+mn-cs"/>
              </a:rPr>
              <a:t>КЛАВИАТУРА</a:t>
            </a:r>
          </a:p>
        </p:txBody>
      </p:sp>
    </p:spTree>
    <p:extLst>
      <p:ext uri="{BB962C8B-B14F-4D97-AF65-F5344CB8AC3E}">
        <p14:creationId xmlns:p14="http://schemas.microsoft.com/office/powerpoint/2010/main" val="1869645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6192688"/>
          </a:xfrm>
        </p:spPr>
        <p:txBody>
          <a:bodyPr>
            <a:normAutofit fontScale="90000"/>
          </a:bodyPr>
          <a:lstStyle/>
          <a:p>
            <a:pPr indent="228600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  <a:tabLst>
                <a:tab pos="333375" algn="l"/>
              </a:tabLst>
            </a:pP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400" dirty="0">
                <a:latin typeface="Times New Roman"/>
                <a:ea typeface="Times New Roman"/>
                <a:cs typeface="Times New Roman"/>
              </a:rPr>
              <a:t>Как называется устройство, на которое процессор выдает информацию? </a:t>
            </a:r>
            <a:r>
              <a:rPr lang="ru-RU" sz="4400" i="1" dirty="0">
                <a:latin typeface="Times New Roman"/>
                <a:ea typeface="Times New Roman"/>
                <a:cs typeface="Times New Roman"/>
              </a:rPr>
              <a:t>(Дисплей.)</a:t>
            </a:r>
            <a:r>
              <a:rPr lang="ru-RU" sz="2200" dirty="0">
                <a:ea typeface="Times New Roman"/>
                <a:cs typeface="Times New Roman"/>
              </a:rPr>
              <a:t/>
            </a:r>
            <a:br>
              <a:rPr lang="ru-RU" sz="2200" dirty="0">
                <a:ea typeface="Times New Roman"/>
                <a:cs typeface="Times New Roman"/>
              </a:rPr>
            </a:br>
            <a:r>
              <a:rPr lang="ru-RU" sz="27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И ведет легко и быстро</a:t>
            </a:r>
            <a:r>
              <a:rPr lang="ru-RU" sz="2200" dirty="0">
                <a:solidFill>
                  <a:srgbClr val="FF0000"/>
                </a:solidFill>
                <a:ea typeface="Times New Roman"/>
                <a:cs typeface="Times New Roman"/>
              </a:rPr>
              <a:t/>
            </a:r>
            <a:br>
              <a:rPr lang="ru-RU" sz="2200" dirty="0">
                <a:solidFill>
                  <a:srgbClr val="FF0000"/>
                </a:solidFill>
                <a:ea typeface="Times New Roman"/>
                <a:cs typeface="Times New Roman"/>
              </a:rPr>
            </a:br>
            <a:r>
              <a:rPr lang="ru-RU" sz="27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Мой компьютер сложный счет,</a:t>
            </a:r>
            <a:r>
              <a:rPr lang="ru-RU" sz="2200" dirty="0">
                <a:solidFill>
                  <a:srgbClr val="FF0000"/>
                </a:solidFill>
                <a:ea typeface="Times New Roman"/>
                <a:cs typeface="Times New Roman"/>
              </a:rPr>
              <a:t/>
            </a:r>
            <a:br>
              <a:rPr lang="ru-RU" sz="2200" dirty="0">
                <a:solidFill>
                  <a:srgbClr val="FF0000"/>
                </a:solidFill>
                <a:ea typeface="Times New Roman"/>
                <a:cs typeface="Times New Roman"/>
              </a:rPr>
            </a:br>
            <a:r>
              <a:rPr lang="ru-RU" sz="27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Он решенье программисту</a:t>
            </a:r>
            <a:r>
              <a:rPr lang="ru-RU" sz="2200" dirty="0">
                <a:solidFill>
                  <a:srgbClr val="FF0000"/>
                </a:solidFill>
                <a:ea typeface="Times New Roman"/>
                <a:cs typeface="Times New Roman"/>
              </a:rPr>
              <a:t/>
            </a:r>
            <a:br>
              <a:rPr lang="ru-RU" sz="2200" dirty="0">
                <a:solidFill>
                  <a:srgbClr val="FF0000"/>
                </a:solidFill>
                <a:ea typeface="Times New Roman"/>
                <a:cs typeface="Times New Roman"/>
              </a:rPr>
            </a:br>
            <a:r>
              <a:rPr lang="ru-RU" sz="27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На дисплее выдает.</a:t>
            </a:r>
            <a:r>
              <a:rPr lang="ru-RU" sz="2200" dirty="0">
                <a:solidFill>
                  <a:srgbClr val="FF0000"/>
                </a:solidFill>
                <a:ea typeface="Times New Roman"/>
                <a:cs typeface="Times New Roman"/>
              </a:rPr>
              <a:t/>
            </a:r>
            <a:br>
              <a:rPr lang="ru-RU" sz="2200" dirty="0">
                <a:solidFill>
                  <a:srgbClr val="FF0000"/>
                </a:solidFill>
                <a:ea typeface="Times New Roman"/>
                <a:cs typeface="Times New Roman"/>
              </a:rPr>
            </a:br>
            <a:r>
              <a:rPr lang="ru-RU" sz="4400" dirty="0">
                <a:latin typeface="Times New Roman"/>
                <a:ea typeface="Times New Roman"/>
                <a:cs typeface="Times New Roman"/>
              </a:rPr>
              <a:t>– На мониторе компьютер выдает информацию в виде изображений.</a:t>
            </a:r>
            <a:r>
              <a:rPr lang="ru-RU" sz="3600" dirty="0">
                <a:ea typeface="Times New Roman"/>
                <a:cs typeface="Times New Roman"/>
              </a:rPr>
              <a:t/>
            </a:r>
            <a:br>
              <a:rPr lang="ru-RU" sz="3600" dirty="0">
                <a:ea typeface="Times New Roman"/>
                <a:cs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0836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</a:rPr>
              <a:t>– Как ввести программу в память компьютера? Каким устройством нужно воспользоваться? </a:t>
            </a:r>
            <a:r>
              <a:rPr lang="ru-RU" i="1" dirty="0">
                <a:solidFill>
                  <a:schemeClr val="tx1"/>
                </a:solidFill>
                <a:latin typeface="Times New Roman"/>
                <a:ea typeface="Times New Roman"/>
              </a:rPr>
              <a:t>(Клавиатура.) </a:t>
            </a:r>
            <a:endParaRPr lang="ru-RU" i="1" dirty="0" smtClean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/>
                <a:ea typeface="Times New Roman"/>
              </a:rPr>
              <a:t>С </a:t>
            </a: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</a:rPr>
              <a:t>помощью еще одного устройства ввода информации мы можем легко перемещать стрелку на экране монитора. Это устройство называется мышкой. Для того, чтобы сохранить графическую информацию – рисунки, фотографии, – нам нужен сканер. На монитор процессор выводит информацию. А какое устройство  поможет  нам  напечатать  ее  на  бумаге?  </a:t>
            </a:r>
            <a:r>
              <a:rPr lang="ru-RU" i="1" dirty="0">
                <a:solidFill>
                  <a:schemeClr val="tx1"/>
                </a:solidFill>
                <a:latin typeface="Times New Roman"/>
                <a:ea typeface="Times New Roman"/>
              </a:rPr>
              <a:t>(Принтер.)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5913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Отгадайте загадку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spcBef>
                <a:spcPts val="0"/>
              </a:spcBef>
              <a:buNone/>
              <a:tabLst>
                <a:tab pos="333375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Он рисует, он считает, </a:t>
            </a:r>
            <a:endParaRPr lang="ru-RU" sz="1800" dirty="0">
              <a:solidFill>
                <a:schemeClr val="tx1"/>
              </a:solidFill>
              <a:ea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  <a:tabLst>
                <a:tab pos="333375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Проектирует заводы,</a:t>
            </a:r>
            <a:endParaRPr lang="ru-RU" sz="1800" dirty="0">
              <a:solidFill>
                <a:schemeClr val="tx1"/>
              </a:solidFill>
              <a:ea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  <a:tabLst>
                <a:tab pos="333375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Даже в космосе летает,</a:t>
            </a:r>
            <a:endParaRPr lang="ru-RU" sz="1800" dirty="0">
              <a:solidFill>
                <a:schemeClr val="tx1"/>
              </a:solidFill>
              <a:ea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  <a:tabLst>
                <a:tab pos="333375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И дает прогноз погоды.</a:t>
            </a:r>
            <a:endParaRPr lang="ru-RU" sz="1800" dirty="0">
              <a:solidFill>
                <a:schemeClr val="tx1"/>
              </a:solidFill>
              <a:ea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  <a:tabLst>
                <a:tab pos="333375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Миллионы вычислений</a:t>
            </a:r>
            <a:endParaRPr lang="ru-RU" sz="1800" dirty="0">
              <a:solidFill>
                <a:schemeClr val="tx1"/>
              </a:solidFill>
              <a:ea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  <a:tabLst>
                <a:tab pos="333375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Может сделать за минуту.</a:t>
            </a:r>
            <a:endParaRPr lang="ru-RU" sz="1800" dirty="0">
              <a:solidFill>
                <a:schemeClr val="tx1"/>
              </a:solidFill>
              <a:ea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  <a:tabLst>
                <a:tab pos="333375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Догадайся, что за гений?</a:t>
            </a:r>
            <a:endParaRPr lang="ru-RU" sz="1800" dirty="0">
              <a:solidFill>
                <a:schemeClr val="tx1"/>
              </a:solidFill>
              <a:ea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000" dirty="0">
                <a:solidFill>
                  <a:schemeClr val="tx1"/>
                </a:solidFill>
                <a:latin typeface="Times New Roman"/>
                <a:ea typeface="Times New Roman"/>
              </a:rPr>
              <a:t>Ну, конечно же… – </a:t>
            </a:r>
            <a:r>
              <a:rPr lang="ru-RU" sz="2000" i="1" dirty="0">
                <a:solidFill>
                  <a:schemeClr val="tx1"/>
                </a:solidFill>
                <a:latin typeface="Times New Roman"/>
                <a:ea typeface="Times New Roman"/>
              </a:rPr>
              <a:t>(компьютер</a:t>
            </a:r>
            <a:r>
              <a:rPr lang="ru-RU" sz="2000" i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)</a:t>
            </a:r>
            <a:r>
              <a:rPr lang="ru-RU" sz="2000" dirty="0" smtClean="0">
                <a:solidFill>
                  <a:schemeClr val="tx1"/>
                </a:solidFill>
                <a:latin typeface="Times New Roman"/>
                <a:ea typeface="Times New Roman"/>
              </a:rPr>
              <a:t>.</a:t>
            </a:r>
          </a:p>
          <a:p>
            <a:pPr marL="0" indent="0" algn="r">
              <a:lnSpc>
                <a:spcPct val="105000"/>
              </a:lnSpc>
              <a:spcAft>
                <a:spcPts val="0"/>
              </a:spcAft>
              <a:buNone/>
              <a:tabLst>
                <a:tab pos="333375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У тебя вопросов много,</a:t>
            </a:r>
            <a:endParaRPr lang="ru-RU" sz="1800" dirty="0">
              <a:solidFill>
                <a:schemeClr val="tx1"/>
              </a:solidFill>
              <a:ea typeface="Times New Roman"/>
              <a:cs typeface="Times New Roman"/>
            </a:endParaRPr>
          </a:p>
          <a:p>
            <a:pPr marL="0" indent="0" algn="r">
              <a:lnSpc>
                <a:spcPct val="105000"/>
              </a:lnSpc>
              <a:spcAft>
                <a:spcPts val="0"/>
              </a:spcAft>
              <a:buNone/>
              <a:tabLst>
                <a:tab pos="333375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Подскажу тебе я: с кем</a:t>
            </a:r>
            <a:endParaRPr lang="ru-RU" sz="1800" dirty="0">
              <a:solidFill>
                <a:schemeClr val="tx1"/>
              </a:solidFill>
              <a:ea typeface="Times New Roman"/>
              <a:cs typeface="Times New Roman"/>
            </a:endParaRPr>
          </a:p>
          <a:p>
            <a:pPr marL="0" indent="0" algn="r">
              <a:lnSpc>
                <a:spcPct val="105000"/>
              </a:lnSpc>
              <a:spcAft>
                <a:spcPts val="0"/>
              </a:spcAft>
              <a:buNone/>
              <a:tabLst>
                <a:tab pos="333375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Ты в режиме диалога</a:t>
            </a:r>
            <a:endParaRPr lang="ru-RU" sz="1800" dirty="0">
              <a:solidFill>
                <a:schemeClr val="tx1"/>
              </a:solidFill>
              <a:ea typeface="Times New Roman"/>
              <a:cs typeface="Times New Roman"/>
            </a:endParaRPr>
          </a:p>
          <a:p>
            <a:pPr marL="0" indent="0" algn="r">
              <a:lnSpc>
                <a:spcPct val="105000"/>
              </a:lnSpc>
              <a:spcAft>
                <a:spcPts val="0"/>
              </a:spcAft>
              <a:buNone/>
              <a:tabLst>
                <a:tab pos="333375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Сможешь сто решить проблем.</a:t>
            </a:r>
            <a:endParaRPr lang="ru-RU" sz="1800" dirty="0">
              <a:solidFill>
                <a:schemeClr val="tx1"/>
              </a:solidFill>
              <a:ea typeface="Times New Roman"/>
              <a:cs typeface="Times New Roman"/>
            </a:endParaRPr>
          </a:p>
          <a:p>
            <a:pPr marL="0" indent="0" algn="r">
              <a:lnSpc>
                <a:spcPct val="105000"/>
              </a:lnSpc>
              <a:spcAft>
                <a:spcPts val="0"/>
              </a:spcAft>
              <a:buNone/>
              <a:tabLst>
                <a:tab pos="333375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Отвечает без капризов,</a:t>
            </a:r>
            <a:endParaRPr lang="ru-RU" sz="1800" dirty="0">
              <a:solidFill>
                <a:schemeClr val="tx1"/>
              </a:solidFill>
              <a:ea typeface="Times New Roman"/>
              <a:cs typeface="Times New Roman"/>
            </a:endParaRPr>
          </a:p>
          <a:p>
            <a:pPr marL="0" indent="0" algn="r">
              <a:lnSpc>
                <a:spcPct val="105000"/>
              </a:lnSpc>
              <a:spcAft>
                <a:spcPts val="0"/>
              </a:spcAft>
              <a:buNone/>
              <a:tabLst>
                <a:tab pos="333375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Задавай вопрос быстрей,</a:t>
            </a:r>
            <a:endParaRPr lang="ru-RU" sz="1800" dirty="0">
              <a:solidFill>
                <a:schemeClr val="tx1"/>
              </a:solidFill>
              <a:ea typeface="Times New Roman"/>
              <a:cs typeface="Times New Roman"/>
            </a:endParaRPr>
          </a:p>
          <a:p>
            <a:pPr marL="0" indent="0" algn="r">
              <a:lnSpc>
                <a:spcPct val="105000"/>
              </a:lnSpc>
              <a:spcAft>
                <a:spcPts val="0"/>
              </a:spcAft>
              <a:buNone/>
              <a:tabLst>
                <a:tab pos="333375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Этот умный телевизор</a:t>
            </a:r>
            <a:endParaRPr lang="ru-RU" sz="1800" dirty="0">
              <a:solidFill>
                <a:schemeClr val="tx1"/>
              </a:solidFill>
              <a:ea typeface="Times New Roman"/>
              <a:cs typeface="Times New Roman"/>
            </a:endParaRPr>
          </a:p>
          <a:p>
            <a:pPr marL="0" indent="0" algn="r">
              <a:buNone/>
            </a:pPr>
            <a:r>
              <a:rPr lang="ru-RU" sz="2000" dirty="0">
                <a:solidFill>
                  <a:schemeClr val="tx1"/>
                </a:solidFill>
                <a:latin typeface="Times New Roman"/>
                <a:ea typeface="Times New Roman"/>
              </a:rPr>
              <a:t>Называется –… </a:t>
            </a:r>
            <a:r>
              <a:rPr lang="ru-RU" sz="2000" i="1" dirty="0">
                <a:solidFill>
                  <a:schemeClr val="tx1"/>
                </a:solidFill>
                <a:latin typeface="Times New Roman"/>
                <a:ea typeface="Times New Roman"/>
              </a:rPr>
              <a:t>(дисплей)</a:t>
            </a:r>
            <a:r>
              <a:rPr lang="ru-RU" sz="2000" dirty="0">
                <a:solidFill>
                  <a:schemeClr val="tx1"/>
                </a:solidFill>
                <a:latin typeface="Times New Roman"/>
                <a:ea typeface="Times New Roman"/>
              </a:rPr>
              <a:t>.</a:t>
            </a:r>
            <a:endParaRPr lang="ru-RU" sz="2000" dirty="0">
              <a:solidFill>
                <a:schemeClr val="tx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717032"/>
            <a:ext cx="2651742" cy="18756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C:\Users\User\Downloads\98765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772816"/>
            <a:ext cx="2707435" cy="1685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0123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pic>
        <p:nvPicPr>
          <p:cNvPr id="1026" name="Picture 2" descr="C:\Users\User\Desktop\подготовительная\документы по подгот\с 25.01.22 сайтка\развитие-речи-стих-Берез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6964"/>
            <a:ext cx="7956376" cy="5202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971600" y="5229200"/>
            <a:ext cx="7056784" cy="964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28600" algn="just">
              <a:lnSpc>
                <a:spcPct val="105000"/>
              </a:lnSpc>
              <a:spcAft>
                <a:spcPts val="0"/>
              </a:spcAft>
              <a:tabLst>
                <a:tab pos="333375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– Какие строчки вам понравились? Какие картины вы себе представляете? Какими словами автор описывает ствол березы, ее ветви? Составьте рассказ-описание о березе зимой. </a:t>
            </a:r>
            <a:endParaRPr lang="ru-RU" sz="1400" dirty="0">
              <a:effectLst/>
              <a:latin typeface="Calibri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04501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44008" y="476672"/>
            <a:ext cx="4042792" cy="564949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Сергей Александрович Есенин 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родился в 1895 году в селе Константиново Рязанской волости Рязанской губернии. Детство его прошло «среди полей и степей». Вот как описывает эти места сестра Есенина Александра: «Широкой прямой улицей вдоль крутого правого берега Оки пролегло село Константиново</a:t>
            </a:r>
            <a:r>
              <a:rPr lang="ru-RU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.</a:t>
            </a:r>
            <a:r>
              <a:rPr lang="ru-RU" sz="20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Это было тихое, чистое, утопающее в зелени село. Основным украшением являлась церковь, стоящая в центре села. </a:t>
            </a:r>
            <a:endParaRPr lang="ru-RU" sz="3600" dirty="0"/>
          </a:p>
        </p:txBody>
      </p:sp>
      <p:pic>
        <p:nvPicPr>
          <p:cNvPr id="2050" name="Picture 2" descr="C:\Users\User\Desktop\подготовительная\документы по подгот\с 25.01.22 сайтка\С.Есени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81000"/>
            <a:ext cx="4392488" cy="5640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3904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27" y="476672"/>
            <a:ext cx="8686800" cy="5721499"/>
          </a:xfrm>
        </p:spPr>
        <p:txBody>
          <a:bodyPr>
            <a:normAutofit fontScale="92500" lnSpcReduction="20000"/>
          </a:bodyPr>
          <a:lstStyle/>
          <a:p>
            <a:pPr indent="0" algn="just">
              <a:lnSpc>
                <a:spcPct val="105000"/>
              </a:lnSpc>
              <a:spcAft>
                <a:spcPts val="0"/>
              </a:spcAft>
              <a:buNone/>
              <a:tabLst>
                <a:tab pos="333375" algn="l"/>
              </a:tabLst>
            </a:pPr>
            <a:r>
              <a:rPr lang="ru-RU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За </a:t>
            </a: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церковью, на высокой крутой горе, – старое кладбище. В правом углу кладбища стояла маленькая каменная часовня. Рядом с ней лежал старинный памятник – плита. На этой плите любил сидеть Сергей. Отсюда открывался чудесный вид на наши раздолья». Очень любил Сергея его дядя, с которым он часто ездил на Оку поить лошадей. Вот что он пишет в «Автобиографии»: «Ночью луна при тихой погоде стоит стоймя в воде. Когда лошади пили, мне казалось, что они вот-вот выпьют луну, и радовался, когда она вместе с кругами отплывала от их ртов». Стихи Есенин начал писать рано, лет с восьми–девяти. По его признанию, толчок к этому давала его бабка: она рассказывала сказки. Некоторые сказки с плохими концами ему не нравились, и он их переделывал. Есенин приносил учителю много своих стихотворений. Перед окончанием школы он переписал четыре из них в тетрадь и подарил ему. Через несколько лет, когда Есенин учился в университете, вышел первый сборник его стихов «Радуница», и эту книгу он подарил учителю с надписью: «Доброму старому учителю Евгению Михайловичу Хитрову от благодарного ученика, автора этой книги».</a:t>
            </a:r>
            <a:endParaRPr lang="ru-RU" sz="1800" dirty="0">
              <a:solidFill>
                <a:schemeClr val="tx1"/>
              </a:solidFill>
              <a:latin typeface="Calibri"/>
              <a:ea typeface="Times New Roman"/>
              <a:cs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6358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172</TotalTime>
  <Words>564</Words>
  <Application>Microsoft Office PowerPoint</Application>
  <PresentationFormat>Экран (4:3)</PresentationFormat>
  <Paragraphs>35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Исполнительная</vt:lpstr>
      <vt:lpstr>Тема: ЗНАКОМЬТЕСЬ: МОЙ ДРУГ – КОМПЬЮТЕР. СТИХОТВОРЕНИЕ С. ЕСЕНИНА «БЕРЕЗА»</vt:lpstr>
      <vt:lpstr>Беседа на тему «Знакомьтесь: мой друг – компьютер». </vt:lpstr>
      <vt:lpstr>Презентация PowerPoint</vt:lpstr>
      <vt:lpstr> Как называется устройство, на которое процессор выдает информацию? (Дисплей.) И ведет легко и быстро Мой компьютер сложный счет, Он решенье программисту На дисплее выдает. – На мониторе компьютер выдает информацию в виде изображений. </vt:lpstr>
      <vt:lpstr>Презентация PowerPoint</vt:lpstr>
      <vt:lpstr>Отгадайте загадку</vt:lpstr>
      <vt:lpstr>Презентация PowerPoint</vt:lpstr>
      <vt:lpstr>Презентация PowerPoint</vt:lpstr>
      <vt:lpstr>Презентация PowerPoint</vt:lpstr>
      <vt:lpstr>Итог занятия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ЗНАКОМЬТЕСЬ: МОЙ ДРУГ – КОМПЬЮТЕР. СТИХОТВОРЕНИЕ С. ЕСЕНИНА «БЕРЕЗА»</dc:title>
  <dc:creator>User</dc:creator>
  <cp:lastModifiedBy>User</cp:lastModifiedBy>
  <cp:revision>9</cp:revision>
  <dcterms:created xsi:type="dcterms:W3CDTF">2022-01-27T07:06:29Z</dcterms:created>
  <dcterms:modified xsi:type="dcterms:W3CDTF">2022-01-27T11:18:20Z</dcterms:modified>
</cp:coreProperties>
</file>